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b" ContentType="application/vnd.ms-excel.sheet.binary.macroEnabled.12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tags/tag18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4" r:id="rId3"/>
    <p:sldId id="275" r:id="rId4"/>
    <p:sldId id="273" r:id="rId5"/>
    <p:sldId id="293" r:id="rId6"/>
    <p:sldId id="259" r:id="rId7"/>
    <p:sldId id="294" r:id="rId8"/>
    <p:sldId id="261" r:id="rId9"/>
    <p:sldId id="287" r:id="rId10"/>
    <p:sldId id="263" r:id="rId11"/>
    <p:sldId id="291" r:id="rId12"/>
    <p:sldId id="286" r:id="rId13"/>
    <p:sldId id="270" r:id="rId14"/>
    <p:sldId id="271" r:id="rId15"/>
    <p:sldId id="272" r:id="rId16"/>
    <p:sldId id="292" r:id="rId17"/>
  </p:sldIdLst>
  <p:sldSz cx="9144000" cy="5143500" type="screen16x9"/>
  <p:notesSz cx="6858000" cy="9144000"/>
  <p:embeddedFontLst>
    <p:embeddedFont>
      <p:font typeface="Newsreader" panose="02000000000000000000" pitchFamily="2" charset="77"/>
      <p:regular r:id="rId19"/>
      <p:bold r:id="rId20"/>
      <p:italic r:id="rId21"/>
      <p:boldItalic r:id="rId22"/>
    </p:embeddedFont>
    <p:embeddedFont>
      <p:font typeface="Newsreader Medium" panose="02000000000000000000" pitchFamily="2" charset="77"/>
      <p:regular r:id="rId23"/>
      <p:bold r:id="rId24"/>
      <p:italic r:id="rId25"/>
      <p:boldItalic r:id="rId26"/>
    </p:embeddedFont>
    <p:embeddedFont>
      <p:font typeface="Newsreader SemiBold" panose="02000000000000000000" pitchFamily="2" charset="77"/>
      <p:regular r:id="rId27"/>
      <p:bold r:id="rId28"/>
      <p:italic r:id="rId29"/>
      <p:boldItalic r:id="rId30"/>
    </p:embeddedFont>
  </p:embeddedFontLst>
  <p:custDataLst>
    <p:tags r:id="rId3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904">
          <p15:clr>
            <a:srgbClr val="747775"/>
          </p15:clr>
        </p15:guide>
        <p15:guide id="2" pos="290">
          <p15:clr>
            <a:srgbClr val="747775"/>
          </p15:clr>
        </p15:guide>
        <p15:guide id="3" pos="2620">
          <p15:clr>
            <a:srgbClr val="747775"/>
          </p15:clr>
        </p15:guide>
        <p15:guide id="4" orient="horz" pos="958">
          <p15:clr>
            <a:srgbClr val="747775"/>
          </p15:clr>
        </p15:guide>
        <p15:guide id="5" orient="horz" pos="2736">
          <p15:clr>
            <a:srgbClr val="747775"/>
          </p15:clr>
        </p15:guide>
        <p15:guide id="6" pos="4203">
          <p15:clr>
            <a:srgbClr val="747775"/>
          </p15:clr>
        </p15:guide>
        <p15:guide id="7" orient="horz" pos="619">
          <p15:clr>
            <a:srgbClr val="747775"/>
          </p15:clr>
        </p15:guide>
        <p15:guide id="8" pos="3343">
          <p15:clr>
            <a:srgbClr val="747775"/>
          </p15:clr>
        </p15:guide>
        <p15:guide id="9" orient="horz" pos="3096">
          <p15:clr>
            <a:srgbClr val="747775"/>
          </p15:clr>
        </p15:guide>
        <p15:guide id="10" orient="horz" pos="215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5" roundtripDataSignature="AMtx7miiSDGckwm78cK+cvbnqBKQPIb9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9E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65AB4E-856B-4942-B13B-EA2E1C17AAAE}">
  <a:tblStyle styleId="{A165AB4E-856B-4942-B13B-EA2E1C17AAA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98B15CA-CE5D-4A8D-931A-B84D9C32DD4A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E7F5E155-1408-4612-8548-FD85A0645EFD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13" autoAdjust="0"/>
    <p:restoredTop sz="94701"/>
  </p:normalViewPr>
  <p:slideViewPr>
    <p:cSldViewPr snapToGrid="0">
      <p:cViewPr varScale="1">
        <p:scale>
          <a:sx n="146" d="100"/>
          <a:sy n="146" d="100"/>
        </p:scale>
        <p:origin x="1000" y="176"/>
      </p:cViewPr>
      <p:guideLst>
        <p:guide orient="horz" pos="1904"/>
        <p:guide pos="290"/>
        <p:guide pos="2620"/>
        <p:guide orient="horz" pos="958"/>
        <p:guide orient="horz" pos="2736"/>
        <p:guide pos="4203"/>
        <p:guide orient="horz" pos="619"/>
        <p:guide pos="3343"/>
        <p:guide orient="horz" pos="3096"/>
        <p:guide orient="horz" pos="215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2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3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4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5.xlsb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6.xlsb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7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796821008984105E-2"/>
          <c:y val="2.7310924369747899E-2"/>
          <c:w val="0.96406357982031787"/>
          <c:h val="0.94537815126050417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BCE1F1"/>
            </a:solidFill>
            <a:ln>
              <a:noFill/>
            </a:ln>
          </c:spPr>
          <c:invertIfNegative val="0"/>
          <c:val>
            <c:numRef>
              <c:f>Sheet1!$A$1:$E$1</c:f>
              <c:numCache>
                <c:formatCode>General</c:formatCode>
                <c:ptCount val="5"/>
                <c:pt idx="0">
                  <c:v>2858.329999999999</c:v>
                </c:pt>
                <c:pt idx="1">
                  <c:v>2819.33</c:v>
                </c:pt>
                <c:pt idx="2">
                  <c:v>3418.2900000000013</c:v>
                </c:pt>
                <c:pt idx="3">
                  <c:v>4577.8900000000031</c:v>
                </c:pt>
                <c:pt idx="4">
                  <c:v>9855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16-4E3D-B334-0937C6C8B880}"/>
            </c:ext>
          </c:extLst>
        </c:ser>
        <c:ser>
          <c:idx val="1"/>
          <c:order val="1"/>
          <c:spPr>
            <a:solidFill>
              <a:srgbClr val="225163"/>
            </a:solidFill>
            <a:ln>
              <a:noFill/>
            </a:ln>
          </c:spPr>
          <c:invertIfNegative val="0"/>
          <c:val>
            <c:numRef>
              <c:f>Sheet1!$A$2:$E$2</c:f>
              <c:numCache>
                <c:formatCode>General</c:formatCode>
                <c:ptCount val="5"/>
                <c:pt idx="0">
                  <c:v>10139</c:v>
                </c:pt>
                <c:pt idx="1">
                  <c:v>5702.7199999999993</c:v>
                </c:pt>
                <c:pt idx="2">
                  <c:v>16528.350000000006</c:v>
                </c:pt>
                <c:pt idx="3">
                  <c:v>17554.559999999994</c:v>
                </c:pt>
                <c:pt idx="4">
                  <c:v>40899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16-4E3D-B334-0937C6C8B880}"/>
            </c:ext>
          </c:extLst>
        </c:ser>
        <c:ser>
          <c:idx val="2"/>
          <c:order val="2"/>
          <c:spPr>
            <a:solidFill>
              <a:schemeClr val="tx2"/>
            </a:solidFill>
            <a:ln>
              <a:noFill/>
            </a:ln>
          </c:spPr>
          <c:invertIfNegative val="0"/>
          <c:val>
            <c:numRef>
              <c:f>Sheet1!$A$3:$E$3</c:f>
              <c:numCache>
                <c:formatCode>General</c:formatCode>
                <c:ptCount val="5"/>
                <c:pt idx="4">
                  <c:v>9919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16-4E3D-B334-0937C6C8B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62670704"/>
        <c:axId val="1"/>
      </c:barChart>
      <c:catAx>
        <c:axId val="26267070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60673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26267070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4660276289822385E-2"/>
          <c:y val="2.4107556791840519E-2"/>
          <c:w val="0.97067944742035528"/>
          <c:h val="0.9517848864163189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225163"/>
            </a:solidFill>
            <a:ln>
              <a:noFill/>
            </a:ln>
          </c:spPr>
          <c:invertIfNegative val="0"/>
          <c:val>
            <c:numRef>
              <c:f>Sheet1!$A$1:$E$1</c:f>
              <c:numCache>
                <c:formatCode>General</c:formatCode>
                <c:ptCount val="5"/>
                <c:pt idx="0">
                  <c:v>4148.25</c:v>
                </c:pt>
                <c:pt idx="1">
                  <c:v>2225.8000000000002</c:v>
                </c:pt>
                <c:pt idx="2">
                  <c:v>8412.8200000000015</c:v>
                </c:pt>
                <c:pt idx="3">
                  <c:v>943.56</c:v>
                </c:pt>
                <c:pt idx="4">
                  <c:v>18745.189999999999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DC-4AF9-8443-6512AE2E17B6}"/>
            </c:ext>
          </c:extLst>
        </c:ser>
        <c:ser>
          <c:idx val="1"/>
          <c:order val="1"/>
          <c:spPr>
            <a:solidFill>
              <a:srgbClr val="326CB9"/>
            </a:solidFill>
            <a:ln>
              <a:noFill/>
            </a:ln>
          </c:spPr>
          <c:invertIfNegative val="0"/>
          <c:val>
            <c:numRef>
              <c:f>Sheet1!$A$2:$E$2</c:f>
              <c:numCache>
                <c:formatCode>General</c:formatCode>
                <c:ptCount val="5"/>
                <c:pt idx="0">
                  <c:v>7176.93</c:v>
                </c:pt>
                <c:pt idx="1">
                  <c:v>5366.95</c:v>
                </c:pt>
                <c:pt idx="2">
                  <c:v>8283.6600000000017</c:v>
                </c:pt>
                <c:pt idx="3">
                  <c:v>13502.849999999999</c:v>
                </c:pt>
                <c:pt idx="4">
                  <c:v>25229.420000000002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DC-4AF9-8443-6512AE2E17B6}"/>
            </c:ext>
          </c:extLst>
        </c:ser>
        <c:ser>
          <c:idx val="2"/>
          <c:order val="2"/>
          <c:spPr>
            <a:solidFill>
              <a:srgbClr val="BCE1F1"/>
            </a:solidFill>
            <a:ln>
              <a:noFill/>
            </a:ln>
          </c:spPr>
          <c:invertIfNegative val="0"/>
          <c:val>
            <c:numRef>
              <c:f>Sheet1!$A$3:$E$3</c:f>
              <c:numCache>
                <c:formatCode>General</c:formatCode>
                <c:ptCount val="5"/>
                <c:pt idx="0">
                  <c:v>1425.6399999999994</c:v>
                </c:pt>
                <c:pt idx="1">
                  <c:v>724.5</c:v>
                </c:pt>
                <c:pt idx="2">
                  <c:v>1280.8899999999994</c:v>
                </c:pt>
                <c:pt idx="3">
                  <c:v>1616.5599999999995</c:v>
                </c:pt>
                <c:pt idx="4">
                  <c:v>1282.760000000002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DC-4AF9-8443-6512AE2E17B6}"/>
            </c:ext>
          </c:extLst>
        </c:ser>
        <c:ser>
          <c:idx val="3"/>
          <c:order val="3"/>
          <c:spPr>
            <a:solidFill>
              <a:srgbClr val="ED7B57"/>
            </a:solidFill>
            <a:ln>
              <a:noFill/>
            </a:ln>
          </c:spPr>
          <c:invertIfNegative val="0"/>
          <c:val>
            <c:numRef>
              <c:f>Sheet1!$A$4:$E$4</c:f>
              <c:numCache>
                <c:formatCode>General</c:formatCode>
                <c:ptCount val="5"/>
                <c:pt idx="0">
                  <c:v>246.51000000000022</c:v>
                </c:pt>
                <c:pt idx="1">
                  <c:v>294.60000000000036</c:v>
                </c:pt>
                <c:pt idx="2">
                  <c:v>1970.1699999999983</c:v>
                </c:pt>
                <c:pt idx="3">
                  <c:v>6169.48</c:v>
                </c:pt>
                <c:pt idx="4">
                  <c:v>5497.4400000000023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DC-4AF9-8443-6512AE2E17B6}"/>
            </c:ext>
          </c:extLst>
        </c:ser>
        <c:ser>
          <c:idx val="4"/>
          <c:order val="4"/>
          <c:spPr>
            <a:solidFill>
              <a:srgbClr val="DBDBDB"/>
            </a:solidFill>
            <a:ln>
              <a:noFill/>
            </a:ln>
          </c:spPr>
          <c:invertIfNegative val="0"/>
          <c:val>
            <c:numRef>
              <c:f>Sheet1!$A$5:$E$5</c:f>
              <c:numCache>
                <c:formatCode>General</c:formatCode>
                <c:ptCount val="5"/>
                <c:pt idx="4">
                  <c:v>9918.2699999999968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DC-4AF9-8443-6512AE2E17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167471167"/>
        <c:axId val="1"/>
      </c:barChart>
      <c:catAx>
        <c:axId val="1167471167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60673.08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167471167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634676903390915E-2"/>
          <c:y val="2.4904214559386972E-2"/>
          <c:w val="0.96673064619321813"/>
          <c:h val="0.9501915708812260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ED7B57"/>
            </a:solidFill>
            <a:ln>
              <a:noFill/>
            </a:ln>
          </c:spPr>
          <c:invertIfNegative val="0"/>
          <c:val>
            <c:numRef>
              <c:f>Sheet1!$A$1:$E$1</c:f>
              <c:numCache>
                <c:formatCode>General</c:formatCode>
                <c:ptCount val="5"/>
                <c:pt idx="0">
                  <c:v>1182.2300000000087</c:v>
                </c:pt>
                <c:pt idx="1">
                  <c:v>1195.2699999999995</c:v>
                </c:pt>
                <c:pt idx="2">
                  <c:v>1204.3500000000058</c:v>
                </c:pt>
                <c:pt idx="3">
                  <c:v>1240.6999999999935</c:v>
                </c:pt>
                <c:pt idx="4">
                  <c:v>1052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91-4827-A644-47A3D71828EE}"/>
            </c:ext>
          </c:extLst>
        </c:ser>
        <c:ser>
          <c:idx val="1"/>
          <c:order val="1"/>
          <c:spPr>
            <a:solidFill>
              <a:srgbClr val="326CB9"/>
            </a:solidFill>
            <a:ln>
              <a:noFill/>
            </a:ln>
          </c:spPr>
          <c:invertIfNegative val="0"/>
          <c:val>
            <c:numRef>
              <c:f>Sheet1!$A$2:$E$2</c:f>
              <c:numCache>
                <c:formatCode>General</c:formatCode>
                <c:ptCount val="5"/>
                <c:pt idx="0">
                  <c:v>2427.7999999999975</c:v>
                </c:pt>
                <c:pt idx="1">
                  <c:v>1667.630000000001</c:v>
                </c:pt>
                <c:pt idx="2">
                  <c:v>1863.2099999999991</c:v>
                </c:pt>
                <c:pt idx="3">
                  <c:v>2013.2000000000044</c:v>
                </c:pt>
                <c:pt idx="4">
                  <c:v>1704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91-4827-A644-47A3D71828EE}"/>
            </c:ext>
          </c:extLst>
        </c:ser>
        <c:ser>
          <c:idx val="2"/>
          <c:order val="2"/>
          <c:spPr>
            <a:solidFill>
              <a:srgbClr val="BCE1F1"/>
            </a:solidFill>
            <a:ln>
              <a:noFill/>
            </a:ln>
          </c:spPr>
          <c:invertIfNegative val="0"/>
          <c:val>
            <c:numRef>
              <c:f>Sheet1!$A$3:$E$3</c:f>
              <c:numCache>
                <c:formatCode>General</c:formatCode>
                <c:ptCount val="5"/>
                <c:pt idx="0">
                  <c:v>4192.3099999999995</c:v>
                </c:pt>
                <c:pt idx="1">
                  <c:v>2819.579999999999</c:v>
                </c:pt>
                <c:pt idx="2">
                  <c:v>3757.1100000000042</c:v>
                </c:pt>
                <c:pt idx="3">
                  <c:v>7162.6799999999948</c:v>
                </c:pt>
                <c:pt idx="4">
                  <c:v>5400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91-4827-A644-47A3D71828EE}"/>
            </c:ext>
          </c:extLst>
        </c:ser>
        <c:ser>
          <c:idx val="3"/>
          <c:order val="3"/>
          <c:spPr>
            <a:solidFill>
              <a:srgbClr val="225163"/>
            </a:solidFill>
            <a:ln>
              <a:noFill/>
            </a:ln>
          </c:spPr>
          <c:invertIfNegative val="0"/>
          <c:val>
            <c:numRef>
              <c:f>Sheet1!$A$4:$E$4</c:f>
              <c:numCache>
                <c:formatCode>General</c:formatCode>
                <c:ptCount val="5"/>
                <c:pt idx="0">
                  <c:v>5038.01</c:v>
                </c:pt>
                <c:pt idx="1">
                  <c:v>2716.58</c:v>
                </c:pt>
                <c:pt idx="2">
                  <c:v>13006.36</c:v>
                </c:pt>
                <c:pt idx="3">
                  <c:v>11645.67</c:v>
                </c:pt>
                <c:pt idx="4">
                  <c:v>21565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91-4827-A644-47A3D71828EE}"/>
            </c:ext>
          </c:extLst>
        </c:ser>
        <c:ser>
          <c:idx val="4"/>
          <c:order val="4"/>
          <c:spPr>
            <a:solidFill>
              <a:srgbClr val="225163"/>
            </a:solidFill>
            <a:ln>
              <a:noFill/>
            </a:ln>
          </c:spPr>
          <c:invertIfNegative val="0"/>
          <c:val>
            <c:numRef>
              <c:f>Sheet1!$A$5:$E$5</c:f>
              <c:numCache>
                <c:formatCode>General</c:formatCode>
                <c:ptCount val="5"/>
                <c:pt idx="4">
                  <c:v>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91-4827-A644-47A3D71828EE}"/>
            </c:ext>
          </c:extLst>
        </c:ser>
        <c:ser>
          <c:idx val="5"/>
          <c:order val="5"/>
          <c:spPr>
            <a:solidFill>
              <a:srgbClr val="225163"/>
            </a:solidFill>
            <a:ln>
              <a:noFill/>
            </a:ln>
          </c:spPr>
          <c:invertIfNegative val="0"/>
          <c:val>
            <c:numRef>
              <c:f>Sheet1!$A$6:$E$6</c:f>
              <c:numCache>
                <c:formatCode>General</c:formatCode>
                <c:ptCount val="5"/>
                <c:pt idx="4">
                  <c:v>16000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91-4827-A644-47A3D71828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839422960"/>
        <c:axId val="1"/>
      </c:barChart>
      <c:catAx>
        <c:axId val="83942296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50721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83942296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505183788878417E-2"/>
          <c:y val="3.7873270211216316E-2"/>
          <c:w val="0.95098963242224321"/>
          <c:h val="0.9242534595775673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3A4950"/>
            </a:solidFill>
            <a:ln>
              <a:noFill/>
            </a:ln>
          </c:spPr>
          <c:invertIfNegative val="0"/>
          <c:val>
            <c:numRef>
              <c:f>Sheet1!$A$1:$E$1</c:f>
              <c:numCache>
                <c:formatCode>General</c:formatCode>
                <c:ptCount val="5"/>
                <c:pt idx="0">
                  <c:v>246.51</c:v>
                </c:pt>
                <c:pt idx="1">
                  <c:v>294.59999999999997</c:v>
                </c:pt>
                <c:pt idx="2">
                  <c:v>1970.17</c:v>
                </c:pt>
                <c:pt idx="3">
                  <c:v>6169.4800000000005</c:v>
                </c:pt>
                <c:pt idx="4">
                  <c:v>5497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43-4F83-90C0-18798A0A9651}"/>
            </c:ext>
          </c:extLst>
        </c:ser>
        <c:ser>
          <c:idx val="1"/>
          <c:order val="1"/>
          <c:spPr>
            <a:solidFill>
              <a:srgbClr val="DBDBDB"/>
            </a:solidFill>
            <a:ln>
              <a:noFill/>
            </a:ln>
          </c:spPr>
          <c:invertIfNegative val="0"/>
          <c:val>
            <c:numRef>
              <c:f>Sheet1!$A$2:$E$2</c:f>
              <c:numCache>
                <c:formatCode>General</c:formatCode>
                <c:ptCount val="5"/>
                <c:pt idx="4">
                  <c:v>1832.333333333333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43-4F83-90C0-18798A0A9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870518847"/>
        <c:axId val="1"/>
      </c:barChart>
      <c:catAx>
        <c:axId val="870518847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7329.333333333333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870518847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659574468085102E-2"/>
          <c:y val="9.4217347956131611E-2"/>
          <c:w val="0.75574468085106383"/>
          <c:h val="0.87986041874376875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rgbClr val="225163"/>
            </a:solidFill>
            <a:ln>
              <a:noFill/>
            </a:ln>
          </c:spPr>
          <c:invertIfNegative val="0"/>
          <c:val>
            <c:numRef>
              <c:f>Sheet1!$A$1:$I$1</c:f>
              <c:numCache>
                <c:formatCode>General</c:formatCode>
                <c:ptCount val="9"/>
                <c:pt idx="0">
                  <c:v>8600</c:v>
                </c:pt>
                <c:pt idx="1">
                  <c:v>5000</c:v>
                </c:pt>
                <c:pt idx="2">
                  <c:v>1000</c:v>
                </c:pt>
                <c:pt idx="3">
                  <c:v>900</c:v>
                </c:pt>
                <c:pt idx="4">
                  <c:v>460</c:v>
                </c:pt>
                <c:pt idx="5">
                  <c:v>400</c:v>
                </c:pt>
                <c:pt idx="6">
                  <c:v>340</c:v>
                </c:pt>
                <c:pt idx="7">
                  <c:v>320</c:v>
                </c:pt>
                <c:pt idx="8">
                  <c:v>260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B7-437A-A736-601ED3FAF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47124607"/>
        <c:axId val="1"/>
      </c:barChart>
      <c:catAx>
        <c:axId val="1447124607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0000"/>
          <c:min val="0"/>
        </c:scaling>
        <c:delete val="0"/>
        <c:axPos val="t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cmpd="sng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7124607"/>
        <c:crosses val="min"/>
        <c:crossBetween val="between"/>
        <c:majorUnit val="5000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230470645317808E-2"/>
          <c:y val="3.7873270211216316E-2"/>
          <c:w val="0.94953905870936439"/>
          <c:h val="0.9242534595775673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BCE1F1"/>
            </a:solidFill>
            <a:ln>
              <a:noFill/>
            </a:ln>
          </c:spPr>
          <c:invertIfNegative val="0"/>
          <c:val>
            <c:numRef>
              <c:f>Sheet1!$A$1:$E$1</c:f>
              <c:numCache>
                <c:formatCode>General</c:formatCode>
                <c:ptCount val="5"/>
                <c:pt idx="0">
                  <c:v>2494.7700000000004</c:v>
                </c:pt>
                <c:pt idx="1">
                  <c:v>3065.0999999999995</c:v>
                </c:pt>
                <c:pt idx="2">
                  <c:v>2780.4799999999996</c:v>
                </c:pt>
                <c:pt idx="3">
                  <c:v>4480.7299999999996</c:v>
                </c:pt>
                <c:pt idx="4">
                  <c:v>4516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D8-41A1-BA70-D674A98FA523}"/>
            </c:ext>
          </c:extLst>
        </c:ser>
        <c:ser>
          <c:idx val="1"/>
          <c:order val="1"/>
          <c:spPr>
            <a:solidFill>
              <a:srgbClr val="7C9E8B"/>
            </a:solidFill>
            <a:ln>
              <a:noFill/>
            </a:ln>
          </c:spPr>
          <c:invertIfNegative val="0"/>
          <c:val>
            <c:numRef>
              <c:f>Sheet1!$A$2:$E$2</c:f>
              <c:numCache>
                <c:formatCode>General</c:formatCode>
                <c:ptCount val="5"/>
                <c:pt idx="0">
                  <c:v>691.98999999999978</c:v>
                </c:pt>
                <c:pt idx="1">
                  <c:v>207.84000000000015</c:v>
                </c:pt>
                <c:pt idx="2">
                  <c:v>724.81</c:v>
                </c:pt>
                <c:pt idx="3">
                  <c:v>878.63000000000011</c:v>
                </c:pt>
                <c:pt idx="4">
                  <c:v>3264.6000000000004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D8-41A1-BA70-D674A98FA523}"/>
            </c:ext>
          </c:extLst>
        </c:ser>
        <c:ser>
          <c:idx val="2"/>
          <c:order val="2"/>
          <c:spPr>
            <a:solidFill>
              <a:srgbClr val="225163"/>
            </a:solidFill>
            <a:ln>
              <a:noFill/>
            </a:ln>
          </c:spPr>
          <c:invertIfNegative val="0"/>
          <c:val>
            <c:numRef>
              <c:f>Sheet1!$A$3:$E$3</c:f>
              <c:numCache>
                <c:formatCode>General</c:formatCode>
                <c:ptCount val="5"/>
                <c:pt idx="0">
                  <c:v>2465.2399999999998</c:v>
                </c:pt>
                <c:pt idx="1">
                  <c:v>955.39999999999964</c:v>
                </c:pt>
                <c:pt idx="2">
                  <c:v>3350.4099999999994</c:v>
                </c:pt>
                <c:pt idx="3">
                  <c:v>6919.0000000000009</c:v>
                </c:pt>
                <c:pt idx="4">
                  <c:v>16031.999999999998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D8-41A1-BA70-D674A98FA523}"/>
            </c:ext>
          </c:extLst>
        </c:ser>
        <c:ser>
          <c:idx val="3"/>
          <c:order val="3"/>
          <c:spPr>
            <a:solidFill>
              <a:srgbClr val="ED7B57"/>
            </a:solidFill>
            <a:ln>
              <a:noFill/>
            </a:ln>
          </c:spPr>
          <c:invertIfNegative val="0"/>
          <c:val>
            <c:numRef>
              <c:f>Sheet1!$A$4:$E$4</c:f>
              <c:numCache>
                <c:formatCode>General</c:formatCode>
                <c:ptCount val="5"/>
                <c:pt idx="0">
                  <c:v>1524.9300000000003</c:v>
                </c:pt>
                <c:pt idx="1">
                  <c:v>1048.8100000000004</c:v>
                </c:pt>
                <c:pt idx="2">
                  <c:v>1427.9600000000009</c:v>
                </c:pt>
                <c:pt idx="3">
                  <c:v>1224.4899999999998</c:v>
                </c:pt>
                <c:pt idx="4">
                  <c:v>1417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D8-41A1-BA70-D674A98FA523}"/>
            </c:ext>
          </c:extLst>
        </c:ser>
        <c:ser>
          <c:idx val="4"/>
          <c:order val="4"/>
          <c:spPr>
            <a:solidFill>
              <a:schemeClr val="tx2"/>
            </a:solidFill>
            <a:ln>
              <a:noFill/>
            </a:ln>
          </c:spPr>
          <c:invertIfNegative val="0"/>
          <c:val>
            <c:numRef>
              <c:f>Sheet1!$A$5:$E$5</c:f>
              <c:numCache>
                <c:formatCode>General</c:formatCode>
                <c:ptCount val="5"/>
                <c:pt idx="4">
                  <c:v>1743.1999999999971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D8-41A1-BA70-D674A98FA5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839529216"/>
        <c:axId val="1"/>
      </c:barChart>
      <c:catAx>
        <c:axId val="83952921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26972.799999999996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83952921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230470645317808E-2"/>
          <c:y val="3.7873270211216316E-2"/>
          <c:w val="0.94953905870936439"/>
          <c:h val="0.9242534595775673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3A4950"/>
            </a:solidFill>
            <a:ln>
              <a:noFill/>
            </a:ln>
          </c:spPr>
          <c:invertIfNegative val="0"/>
          <c:val>
            <c:numRef>
              <c:f>Sheet1!$A$1:$E$1</c:f>
              <c:numCache>
                <c:formatCode>General</c:formatCode>
                <c:ptCount val="5"/>
                <c:pt idx="0">
                  <c:v>4148.25</c:v>
                </c:pt>
                <c:pt idx="1">
                  <c:v>2225.8000000000002</c:v>
                </c:pt>
                <c:pt idx="2">
                  <c:v>8412.8200000000015</c:v>
                </c:pt>
                <c:pt idx="3">
                  <c:v>943.56</c:v>
                </c:pt>
                <c:pt idx="4">
                  <c:v>18745.189999999999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E7-40D0-BBE6-E3E28CEDF11F}"/>
            </c:ext>
          </c:extLst>
        </c:ser>
        <c:ser>
          <c:idx val="1"/>
          <c:order val="1"/>
          <c:spPr>
            <a:solidFill>
              <a:srgbClr val="DBDBDB"/>
            </a:solidFill>
            <a:ln>
              <a:noFill/>
            </a:ln>
          </c:spPr>
          <c:invertIfNegative val="0"/>
          <c:val>
            <c:numRef>
              <c:f>Sheet1!$A$2:$E$2</c:f>
              <c:numCache>
                <c:formatCode>General</c:formatCode>
                <c:ptCount val="5"/>
                <c:pt idx="4">
                  <c:v>915.06333333333168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E7-40D0-BBE6-E3E28CEDF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13473695"/>
        <c:axId val="1"/>
      </c:barChart>
      <c:catAx>
        <c:axId val="1813473695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9660.25333333333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813473695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81818181818182"/>
          <c:y val="6.0061601642710474E-2"/>
          <c:w val="0.7151515151515152"/>
          <c:h val="0.8798767967145790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225163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1.026694045174538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800" b="1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80E2-4C9F-B374-AC1F8A8005F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E2-4C9F-B374-AC1F8A8005F5}"/>
            </c:ext>
          </c:extLst>
        </c:ser>
        <c:ser>
          <c:idx val="1"/>
          <c:order val="1"/>
          <c:spPr>
            <a:solidFill>
              <a:srgbClr val="326CB9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1.026694045174538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800" b="1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80E2-4C9F-B374-AC1F8A8005F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E2-4C9F-B374-AC1F8A8005F5}"/>
            </c:ext>
          </c:extLst>
        </c:ser>
        <c:ser>
          <c:idx val="2"/>
          <c:order val="2"/>
          <c:spPr>
            <a:solidFill>
              <a:srgbClr val="BCE1F1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1.026694045174538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8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80E2-4C9F-B374-AC1F8A8005F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Sheet1!$A$3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E2-4C9F-B374-AC1F8A800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25252176"/>
        <c:axId val="1"/>
      </c:barChart>
      <c:catAx>
        <c:axId val="22525217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32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22525217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3ce59acff7e_3_8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2" name="Google Shape;1032;g3ce59acff7e_3_8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6" name="Google Shape;105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5" name="Google Shape;99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cde4f0884d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g3cde4f0884d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d4090b966a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g3d4090b966a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ce59acff7e_3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9" name="Google Shape;539;g3ce59acff7e_3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https://techcrunch.com/2026/09/24/waymo-is-scaling-fast-heres-what-the-fleet-data-shows/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9" name="Google Shape;89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3" name="Google Shape;95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3ce59acff7e_3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5" name="Google Shape;975;g3ce59acff7e_3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 err="1"/>
              <a:t>Galbot</a:t>
            </a:r>
            <a:r>
              <a:rPr lang="en-US" dirty="0"/>
              <a:t>, deep robotics and </a:t>
            </a:r>
            <a:r>
              <a:rPr lang="en-US" dirty="0" err="1"/>
              <a:t>coowa</a:t>
            </a:r>
            <a:r>
              <a:rPr lang="en-US" dirty="0"/>
              <a:t> are preparing for IPO 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" name="Google Shape;15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1852" y="4756451"/>
            <a:ext cx="828600" cy="20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5"/>
          <p:cNvSpPr txBox="1">
            <a:spLocks noGrp="1"/>
          </p:cNvSpPr>
          <p:nvPr>
            <p:ph type="sldNum" idx="12"/>
          </p:nvPr>
        </p:nvSpPr>
        <p:spPr>
          <a:xfrm>
            <a:off x="7439228" y="4663225"/>
            <a:ext cx="1322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CONFIDENTIAL</a:t>
            </a:r>
            <a:r>
              <a:rPr lang="en-US" sz="700"/>
              <a:t>    </a:t>
            </a:r>
            <a:fld id="{00000000-1234-1234-1234-123412341234}" type="slidenum">
              <a:rPr lang="en-US" sz="1000"/>
              <a:t>‹#›</a:t>
            </a:fld>
            <a:endParaRPr sz="1000"/>
          </a:p>
        </p:txBody>
      </p:sp>
      <p:pic>
        <p:nvPicPr>
          <p:cNvPr id="18" name="Google Shape;18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1852" y="4756451"/>
            <a:ext cx="828600" cy="20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pos="5472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3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6" name="Google Shape;46;p3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7" name="Google Shape;47;p3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024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" name="Google Shape;53;p3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cell data - do not delete" hidden="1">
            <a:extLst>
              <a:ext uri="{FF2B5EF4-FFF2-40B4-BE49-F238E27FC236}">
                <a16:creationId xmlns:a16="http://schemas.microsoft.com/office/drawing/2014/main" id="{7626759A-257F-4EAD-3DBE-0853E7C5B36C}"/>
              </a:ext>
            </a:extLst>
          </p:cNvPr>
          <p:cNvGraphicFramePr>
            <a:graphicFrameLocks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39812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14" imgW="521" imgH="521" progId="TCLayout.ActiveDocument.1">
                  <p:embed/>
                </p:oleObj>
              </mc:Choice>
              <mc:Fallback>
                <p:oleObj name="thinkcell Slide" r:id="rId14" imgW="521" imgH="521" progId="TCLayout.ActiveDocument.1">
                  <p:embed/>
                  <p:pic>
                    <p:nvPicPr>
                      <p:cNvPr id="2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7626759A-257F-4EAD-3DBE-0853E7C5B36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in/sanjaykaggarwal" TargetMode="External"/><Relationship Id="rId13" Type="http://schemas.openxmlformats.org/officeDocument/2006/relationships/hyperlink" Target="https://fprimecapital.com/robotics" TargetMode="External"/><Relationship Id="rId3" Type="http://schemas.openxmlformats.org/officeDocument/2006/relationships/hyperlink" Target="https://www.linkedin.com/company/f-prime-capital-partners/" TargetMode="External"/><Relationship Id="rId7" Type="http://schemas.openxmlformats.org/officeDocument/2006/relationships/image" Target="../media/image9.png"/><Relationship Id="rId12" Type="http://schemas.openxmlformats.org/officeDocument/2006/relationships/hyperlink" Target="https://twitter.com/BetsMul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hyperlink" Target="https://www.linkedin.com/in/elizabethmule" TargetMode="External"/><Relationship Id="rId5" Type="http://schemas.openxmlformats.org/officeDocument/2006/relationships/hyperlink" Target="https://twitter.com/FPrimeCapital" TargetMode="External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hyperlink" Target="https://medium.com/@sanjaykaggarwal" TargetMode="External"/><Relationship Id="rId14" Type="http://schemas.openxmlformats.org/officeDocument/2006/relationships/hyperlink" Target="https://roboticsroundup.substack.com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26" Type="http://schemas.openxmlformats.org/officeDocument/2006/relationships/tags" Target="../tags/tag28.xml"/><Relationship Id="rId3" Type="http://schemas.openxmlformats.org/officeDocument/2006/relationships/tags" Target="../tags/tag5.xml"/><Relationship Id="rId21" Type="http://schemas.openxmlformats.org/officeDocument/2006/relationships/tags" Target="../tags/tag23.xml"/><Relationship Id="rId34" Type="http://schemas.openxmlformats.org/officeDocument/2006/relationships/image" Target="../media/image1.emf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5" Type="http://schemas.openxmlformats.org/officeDocument/2006/relationships/tags" Target="../tags/tag27.xml"/><Relationship Id="rId33" Type="http://schemas.openxmlformats.org/officeDocument/2006/relationships/oleObject" Target="../embeddings/oleObject2.bin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tags" Target="../tags/tag22.xml"/><Relationship Id="rId29" Type="http://schemas.openxmlformats.org/officeDocument/2006/relationships/tags" Target="../tags/tag31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tags" Target="../tags/tag26.xml"/><Relationship Id="rId32" Type="http://schemas.openxmlformats.org/officeDocument/2006/relationships/notesSlide" Target="../notesSlides/notesSlide5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tags" Target="../tags/tag25.xml"/><Relationship Id="rId28" Type="http://schemas.openxmlformats.org/officeDocument/2006/relationships/tags" Target="../tags/tag30.xml"/><Relationship Id="rId10" Type="http://schemas.openxmlformats.org/officeDocument/2006/relationships/tags" Target="../tags/tag12.xml"/><Relationship Id="rId19" Type="http://schemas.openxmlformats.org/officeDocument/2006/relationships/tags" Target="../tags/tag21.xml"/><Relationship Id="rId31" Type="http://schemas.openxmlformats.org/officeDocument/2006/relationships/slideLayout" Target="../slideLayouts/slideLayout3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tags" Target="../tags/tag24.xml"/><Relationship Id="rId27" Type="http://schemas.openxmlformats.org/officeDocument/2006/relationships/tags" Target="../tags/tag29.xml"/><Relationship Id="rId30" Type="http://schemas.openxmlformats.org/officeDocument/2006/relationships/tags" Target="../tags/tag32.xml"/><Relationship Id="rId35" Type="http://schemas.openxmlformats.org/officeDocument/2006/relationships/chart" Target="../charts/chart1.xml"/><Relationship Id="rId8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45.xml"/><Relationship Id="rId18" Type="http://schemas.openxmlformats.org/officeDocument/2006/relationships/tags" Target="../tags/tag50.xml"/><Relationship Id="rId26" Type="http://schemas.openxmlformats.org/officeDocument/2006/relationships/tags" Target="../tags/tag58.xml"/><Relationship Id="rId39" Type="http://schemas.openxmlformats.org/officeDocument/2006/relationships/chart" Target="../charts/chart2.xml"/><Relationship Id="rId21" Type="http://schemas.openxmlformats.org/officeDocument/2006/relationships/tags" Target="../tags/tag53.xml"/><Relationship Id="rId34" Type="http://schemas.openxmlformats.org/officeDocument/2006/relationships/tags" Target="../tags/tag66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tags" Target="../tags/tag49.xml"/><Relationship Id="rId25" Type="http://schemas.openxmlformats.org/officeDocument/2006/relationships/tags" Target="../tags/tag57.xml"/><Relationship Id="rId33" Type="http://schemas.openxmlformats.org/officeDocument/2006/relationships/tags" Target="../tags/tag65.xml"/><Relationship Id="rId38" Type="http://schemas.openxmlformats.org/officeDocument/2006/relationships/image" Target="../media/image1.emf"/><Relationship Id="rId2" Type="http://schemas.openxmlformats.org/officeDocument/2006/relationships/tags" Target="../tags/tag34.xml"/><Relationship Id="rId16" Type="http://schemas.openxmlformats.org/officeDocument/2006/relationships/tags" Target="../tags/tag48.xml"/><Relationship Id="rId20" Type="http://schemas.openxmlformats.org/officeDocument/2006/relationships/tags" Target="../tags/tag52.xml"/><Relationship Id="rId29" Type="http://schemas.openxmlformats.org/officeDocument/2006/relationships/tags" Target="../tags/tag61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24" Type="http://schemas.openxmlformats.org/officeDocument/2006/relationships/tags" Target="../tags/tag56.xml"/><Relationship Id="rId32" Type="http://schemas.openxmlformats.org/officeDocument/2006/relationships/tags" Target="../tags/tag64.xml"/><Relationship Id="rId37" Type="http://schemas.openxmlformats.org/officeDocument/2006/relationships/oleObject" Target="../embeddings/oleObject3.bin"/><Relationship Id="rId5" Type="http://schemas.openxmlformats.org/officeDocument/2006/relationships/tags" Target="../tags/tag37.xml"/><Relationship Id="rId15" Type="http://schemas.openxmlformats.org/officeDocument/2006/relationships/tags" Target="../tags/tag47.xml"/><Relationship Id="rId23" Type="http://schemas.openxmlformats.org/officeDocument/2006/relationships/tags" Target="../tags/tag55.xml"/><Relationship Id="rId28" Type="http://schemas.openxmlformats.org/officeDocument/2006/relationships/tags" Target="../tags/tag60.xml"/><Relationship Id="rId36" Type="http://schemas.openxmlformats.org/officeDocument/2006/relationships/notesSlide" Target="../notesSlides/notesSlide6.xml"/><Relationship Id="rId10" Type="http://schemas.openxmlformats.org/officeDocument/2006/relationships/tags" Target="../tags/tag42.xml"/><Relationship Id="rId19" Type="http://schemas.openxmlformats.org/officeDocument/2006/relationships/tags" Target="../tags/tag51.xml"/><Relationship Id="rId31" Type="http://schemas.openxmlformats.org/officeDocument/2006/relationships/tags" Target="../tags/tag63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tags" Target="../tags/tag46.xml"/><Relationship Id="rId22" Type="http://schemas.openxmlformats.org/officeDocument/2006/relationships/tags" Target="../tags/tag54.xml"/><Relationship Id="rId27" Type="http://schemas.openxmlformats.org/officeDocument/2006/relationships/tags" Target="../tags/tag59.xml"/><Relationship Id="rId30" Type="http://schemas.openxmlformats.org/officeDocument/2006/relationships/tags" Target="../tags/tag62.xml"/><Relationship Id="rId35" Type="http://schemas.openxmlformats.org/officeDocument/2006/relationships/slideLayout" Target="../slideLayouts/slideLayout2.xml"/><Relationship Id="rId8" Type="http://schemas.openxmlformats.org/officeDocument/2006/relationships/tags" Target="../tags/tag40.xml"/><Relationship Id="rId3" Type="http://schemas.openxmlformats.org/officeDocument/2006/relationships/tags" Target="../tags/tag35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79.xml"/><Relationship Id="rId18" Type="http://schemas.openxmlformats.org/officeDocument/2006/relationships/tags" Target="../tags/tag84.xml"/><Relationship Id="rId26" Type="http://schemas.openxmlformats.org/officeDocument/2006/relationships/tags" Target="../tags/tag92.xml"/><Relationship Id="rId39" Type="http://schemas.openxmlformats.org/officeDocument/2006/relationships/tags" Target="../tags/tag105.xml"/><Relationship Id="rId21" Type="http://schemas.openxmlformats.org/officeDocument/2006/relationships/tags" Target="../tags/tag87.xml"/><Relationship Id="rId34" Type="http://schemas.openxmlformats.org/officeDocument/2006/relationships/tags" Target="../tags/tag100.xml"/><Relationship Id="rId42" Type="http://schemas.openxmlformats.org/officeDocument/2006/relationships/tags" Target="../tags/tag108.xml"/><Relationship Id="rId47" Type="http://schemas.openxmlformats.org/officeDocument/2006/relationships/tags" Target="../tags/tag113.xml"/><Relationship Id="rId50" Type="http://schemas.openxmlformats.org/officeDocument/2006/relationships/oleObject" Target="../embeddings/oleObject4.bin"/><Relationship Id="rId55" Type="http://schemas.openxmlformats.org/officeDocument/2006/relationships/image" Target="../media/image20.png"/><Relationship Id="rId7" Type="http://schemas.openxmlformats.org/officeDocument/2006/relationships/tags" Target="../tags/tag73.xml"/><Relationship Id="rId2" Type="http://schemas.openxmlformats.org/officeDocument/2006/relationships/tags" Target="../tags/tag68.xml"/><Relationship Id="rId16" Type="http://schemas.openxmlformats.org/officeDocument/2006/relationships/tags" Target="../tags/tag82.xml"/><Relationship Id="rId29" Type="http://schemas.openxmlformats.org/officeDocument/2006/relationships/tags" Target="../tags/tag95.xml"/><Relationship Id="rId11" Type="http://schemas.openxmlformats.org/officeDocument/2006/relationships/tags" Target="../tags/tag77.xml"/><Relationship Id="rId24" Type="http://schemas.openxmlformats.org/officeDocument/2006/relationships/tags" Target="../tags/tag90.xml"/><Relationship Id="rId32" Type="http://schemas.openxmlformats.org/officeDocument/2006/relationships/tags" Target="../tags/tag98.xml"/><Relationship Id="rId37" Type="http://schemas.openxmlformats.org/officeDocument/2006/relationships/tags" Target="../tags/tag103.xml"/><Relationship Id="rId40" Type="http://schemas.openxmlformats.org/officeDocument/2006/relationships/tags" Target="../tags/tag106.xml"/><Relationship Id="rId45" Type="http://schemas.openxmlformats.org/officeDocument/2006/relationships/tags" Target="../tags/tag111.xml"/><Relationship Id="rId53" Type="http://schemas.openxmlformats.org/officeDocument/2006/relationships/image" Target="../media/image18.png"/><Relationship Id="rId58" Type="http://schemas.openxmlformats.org/officeDocument/2006/relationships/image" Target="../media/image23.png"/><Relationship Id="rId5" Type="http://schemas.openxmlformats.org/officeDocument/2006/relationships/tags" Target="../tags/tag71.xml"/><Relationship Id="rId19" Type="http://schemas.openxmlformats.org/officeDocument/2006/relationships/tags" Target="../tags/tag85.xml"/><Relationship Id="rId4" Type="http://schemas.openxmlformats.org/officeDocument/2006/relationships/tags" Target="../tags/tag70.xml"/><Relationship Id="rId9" Type="http://schemas.openxmlformats.org/officeDocument/2006/relationships/tags" Target="../tags/tag75.xml"/><Relationship Id="rId14" Type="http://schemas.openxmlformats.org/officeDocument/2006/relationships/tags" Target="../tags/tag80.xml"/><Relationship Id="rId22" Type="http://schemas.openxmlformats.org/officeDocument/2006/relationships/tags" Target="../tags/tag88.xml"/><Relationship Id="rId27" Type="http://schemas.openxmlformats.org/officeDocument/2006/relationships/tags" Target="../tags/tag93.xml"/><Relationship Id="rId30" Type="http://schemas.openxmlformats.org/officeDocument/2006/relationships/tags" Target="../tags/tag96.xml"/><Relationship Id="rId35" Type="http://schemas.openxmlformats.org/officeDocument/2006/relationships/tags" Target="../tags/tag101.xml"/><Relationship Id="rId43" Type="http://schemas.openxmlformats.org/officeDocument/2006/relationships/tags" Target="../tags/tag109.xml"/><Relationship Id="rId48" Type="http://schemas.openxmlformats.org/officeDocument/2006/relationships/slideLayout" Target="../slideLayouts/slideLayout3.xml"/><Relationship Id="rId56" Type="http://schemas.openxmlformats.org/officeDocument/2006/relationships/image" Target="../media/image21.png"/><Relationship Id="rId8" Type="http://schemas.openxmlformats.org/officeDocument/2006/relationships/tags" Target="../tags/tag74.xml"/><Relationship Id="rId51" Type="http://schemas.openxmlformats.org/officeDocument/2006/relationships/image" Target="../media/image1.emf"/><Relationship Id="rId3" Type="http://schemas.openxmlformats.org/officeDocument/2006/relationships/tags" Target="../tags/tag69.xml"/><Relationship Id="rId12" Type="http://schemas.openxmlformats.org/officeDocument/2006/relationships/tags" Target="../tags/tag78.xml"/><Relationship Id="rId17" Type="http://schemas.openxmlformats.org/officeDocument/2006/relationships/tags" Target="../tags/tag83.xml"/><Relationship Id="rId25" Type="http://schemas.openxmlformats.org/officeDocument/2006/relationships/tags" Target="../tags/tag91.xml"/><Relationship Id="rId33" Type="http://schemas.openxmlformats.org/officeDocument/2006/relationships/tags" Target="../tags/tag99.xml"/><Relationship Id="rId38" Type="http://schemas.openxmlformats.org/officeDocument/2006/relationships/tags" Target="../tags/tag104.xml"/><Relationship Id="rId46" Type="http://schemas.openxmlformats.org/officeDocument/2006/relationships/tags" Target="../tags/tag112.xml"/><Relationship Id="rId59" Type="http://schemas.openxmlformats.org/officeDocument/2006/relationships/image" Target="../media/image24.png"/><Relationship Id="rId20" Type="http://schemas.openxmlformats.org/officeDocument/2006/relationships/tags" Target="../tags/tag86.xml"/><Relationship Id="rId41" Type="http://schemas.openxmlformats.org/officeDocument/2006/relationships/tags" Target="../tags/tag107.xml"/><Relationship Id="rId54" Type="http://schemas.openxmlformats.org/officeDocument/2006/relationships/image" Target="../media/image19.png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5" Type="http://schemas.openxmlformats.org/officeDocument/2006/relationships/tags" Target="../tags/tag81.xml"/><Relationship Id="rId23" Type="http://schemas.openxmlformats.org/officeDocument/2006/relationships/tags" Target="../tags/tag89.xml"/><Relationship Id="rId28" Type="http://schemas.openxmlformats.org/officeDocument/2006/relationships/tags" Target="../tags/tag94.xml"/><Relationship Id="rId36" Type="http://schemas.openxmlformats.org/officeDocument/2006/relationships/tags" Target="../tags/tag102.xml"/><Relationship Id="rId49" Type="http://schemas.openxmlformats.org/officeDocument/2006/relationships/notesSlide" Target="../notesSlides/notesSlide7.xml"/><Relationship Id="rId57" Type="http://schemas.openxmlformats.org/officeDocument/2006/relationships/image" Target="../media/image22.png"/><Relationship Id="rId10" Type="http://schemas.openxmlformats.org/officeDocument/2006/relationships/tags" Target="../tags/tag76.xml"/><Relationship Id="rId31" Type="http://schemas.openxmlformats.org/officeDocument/2006/relationships/tags" Target="../tags/tag97.xml"/><Relationship Id="rId44" Type="http://schemas.openxmlformats.org/officeDocument/2006/relationships/tags" Target="../tags/tag110.xml"/><Relationship Id="rId52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tags" Target="../tags/tag126.xml"/><Relationship Id="rId18" Type="http://schemas.openxmlformats.org/officeDocument/2006/relationships/image" Target="../media/image25.png"/><Relationship Id="rId26" Type="http://schemas.openxmlformats.org/officeDocument/2006/relationships/image" Target="../media/image32.png"/><Relationship Id="rId3" Type="http://schemas.openxmlformats.org/officeDocument/2006/relationships/tags" Target="../tags/tag116.xml"/><Relationship Id="rId21" Type="http://schemas.openxmlformats.org/officeDocument/2006/relationships/image" Target="../media/image27.png"/><Relationship Id="rId7" Type="http://schemas.openxmlformats.org/officeDocument/2006/relationships/tags" Target="../tags/tag120.xml"/><Relationship Id="rId12" Type="http://schemas.openxmlformats.org/officeDocument/2006/relationships/tags" Target="../tags/tag125.xml"/><Relationship Id="rId17" Type="http://schemas.openxmlformats.org/officeDocument/2006/relationships/image" Target="../media/image1.emf"/><Relationship Id="rId25" Type="http://schemas.openxmlformats.org/officeDocument/2006/relationships/image" Target="../media/image31.png"/><Relationship Id="rId2" Type="http://schemas.openxmlformats.org/officeDocument/2006/relationships/tags" Target="../tags/tag115.xml"/><Relationship Id="rId16" Type="http://schemas.openxmlformats.org/officeDocument/2006/relationships/oleObject" Target="../embeddings/oleObject5.bin"/><Relationship Id="rId20" Type="http://schemas.openxmlformats.org/officeDocument/2006/relationships/image" Target="../media/image26.png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tags" Target="../tags/tag124.xml"/><Relationship Id="rId24" Type="http://schemas.openxmlformats.org/officeDocument/2006/relationships/image" Target="../media/image30.png"/><Relationship Id="rId5" Type="http://schemas.openxmlformats.org/officeDocument/2006/relationships/tags" Target="../tags/tag118.xml"/><Relationship Id="rId15" Type="http://schemas.openxmlformats.org/officeDocument/2006/relationships/notesSlide" Target="../notesSlides/notesSlide8.xml"/><Relationship Id="rId23" Type="http://schemas.openxmlformats.org/officeDocument/2006/relationships/image" Target="../media/image29.png"/><Relationship Id="rId10" Type="http://schemas.openxmlformats.org/officeDocument/2006/relationships/tags" Target="../tags/tag123.xml"/><Relationship Id="rId19" Type="http://schemas.openxmlformats.org/officeDocument/2006/relationships/chart" Target="../charts/chart4.xml"/><Relationship Id="rId4" Type="http://schemas.openxmlformats.org/officeDocument/2006/relationships/tags" Target="../tags/tag117.xml"/><Relationship Id="rId9" Type="http://schemas.openxmlformats.org/officeDocument/2006/relationships/tags" Target="../tags/tag122.xml"/><Relationship Id="rId14" Type="http://schemas.openxmlformats.org/officeDocument/2006/relationships/slideLayout" Target="../slideLayouts/slideLayout3.xml"/><Relationship Id="rId22" Type="http://schemas.openxmlformats.org/officeDocument/2006/relationships/image" Target="../media/image28.png"/><Relationship Id="rId27" Type="http://schemas.openxmlformats.org/officeDocument/2006/relationships/image" Target="../media/image3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chart" Target="../charts/chart5.xml"/><Relationship Id="rId18" Type="http://schemas.openxmlformats.org/officeDocument/2006/relationships/image" Target="../media/image44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7.png"/><Relationship Id="rId7" Type="http://schemas.openxmlformats.org/officeDocument/2006/relationships/hyperlink" Target="https://www.forbes.com/sites/johnkoetsier/2026/09/30/humanoid-robot-shipments-jump-432-china-has-95-market-share/" TargetMode="External"/><Relationship Id="rId12" Type="http://schemas.openxmlformats.org/officeDocument/2006/relationships/image" Target="../media/image39.png"/><Relationship Id="rId17" Type="http://schemas.openxmlformats.org/officeDocument/2006/relationships/image" Target="../media/image43.png"/><Relationship Id="rId2" Type="http://schemas.openxmlformats.org/officeDocument/2006/relationships/tags" Target="../tags/tag128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tags" Target="../tags/tag127.xml"/><Relationship Id="rId6" Type="http://schemas.openxmlformats.org/officeDocument/2006/relationships/image" Target="../media/image34.emf"/><Relationship Id="rId11" Type="http://schemas.openxmlformats.org/officeDocument/2006/relationships/image" Target="../media/image38.png"/><Relationship Id="rId5" Type="http://schemas.openxmlformats.org/officeDocument/2006/relationships/oleObject" Target="../embeddings/oleObject6.bin"/><Relationship Id="rId15" Type="http://schemas.openxmlformats.org/officeDocument/2006/relationships/image" Target="../media/image41.jpeg"/><Relationship Id="rId10" Type="http://schemas.openxmlformats.org/officeDocument/2006/relationships/image" Target="../media/image37.png"/><Relationship Id="rId19" Type="http://schemas.openxmlformats.org/officeDocument/2006/relationships/image" Target="../media/image45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36.png"/><Relationship Id="rId1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141.xml"/><Relationship Id="rId18" Type="http://schemas.openxmlformats.org/officeDocument/2006/relationships/tags" Target="../tags/tag146.xml"/><Relationship Id="rId26" Type="http://schemas.openxmlformats.org/officeDocument/2006/relationships/tags" Target="../tags/tag154.xml"/><Relationship Id="rId39" Type="http://schemas.openxmlformats.org/officeDocument/2006/relationships/image" Target="../media/image48.jpg"/><Relationship Id="rId21" Type="http://schemas.openxmlformats.org/officeDocument/2006/relationships/tags" Target="../tags/tag149.xml"/><Relationship Id="rId34" Type="http://schemas.openxmlformats.org/officeDocument/2006/relationships/tags" Target="../tags/tag162.xml"/><Relationship Id="rId42" Type="http://schemas.openxmlformats.org/officeDocument/2006/relationships/image" Target="../media/image51.png"/><Relationship Id="rId47" Type="http://schemas.openxmlformats.org/officeDocument/2006/relationships/image" Target="../media/image55.jpeg"/><Relationship Id="rId50" Type="http://schemas.openxmlformats.org/officeDocument/2006/relationships/image" Target="../media/image58.png"/><Relationship Id="rId7" Type="http://schemas.openxmlformats.org/officeDocument/2006/relationships/tags" Target="../tags/tag135.xml"/><Relationship Id="rId2" Type="http://schemas.openxmlformats.org/officeDocument/2006/relationships/tags" Target="../tags/tag130.xml"/><Relationship Id="rId16" Type="http://schemas.openxmlformats.org/officeDocument/2006/relationships/tags" Target="../tags/tag144.xml"/><Relationship Id="rId29" Type="http://schemas.openxmlformats.org/officeDocument/2006/relationships/tags" Target="../tags/tag157.xml"/><Relationship Id="rId11" Type="http://schemas.openxmlformats.org/officeDocument/2006/relationships/tags" Target="../tags/tag139.xml"/><Relationship Id="rId24" Type="http://schemas.openxmlformats.org/officeDocument/2006/relationships/tags" Target="../tags/tag152.xml"/><Relationship Id="rId32" Type="http://schemas.openxmlformats.org/officeDocument/2006/relationships/tags" Target="../tags/tag160.xml"/><Relationship Id="rId37" Type="http://schemas.openxmlformats.org/officeDocument/2006/relationships/oleObject" Target="../embeddings/oleObject7.bin"/><Relationship Id="rId40" Type="http://schemas.openxmlformats.org/officeDocument/2006/relationships/image" Target="../media/image49.png"/><Relationship Id="rId45" Type="http://schemas.openxmlformats.org/officeDocument/2006/relationships/image" Target="../media/image54.png"/><Relationship Id="rId53" Type="http://schemas.openxmlformats.org/officeDocument/2006/relationships/image" Target="../media/image61.jpeg"/><Relationship Id="rId5" Type="http://schemas.openxmlformats.org/officeDocument/2006/relationships/tags" Target="../tags/tag133.xml"/><Relationship Id="rId10" Type="http://schemas.openxmlformats.org/officeDocument/2006/relationships/tags" Target="../tags/tag138.xml"/><Relationship Id="rId19" Type="http://schemas.openxmlformats.org/officeDocument/2006/relationships/tags" Target="../tags/tag147.xml"/><Relationship Id="rId31" Type="http://schemas.openxmlformats.org/officeDocument/2006/relationships/tags" Target="../tags/tag159.xml"/><Relationship Id="rId44" Type="http://schemas.openxmlformats.org/officeDocument/2006/relationships/image" Target="../media/image53.png"/><Relationship Id="rId52" Type="http://schemas.openxmlformats.org/officeDocument/2006/relationships/image" Target="../media/image60.png"/><Relationship Id="rId4" Type="http://schemas.openxmlformats.org/officeDocument/2006/relationships/tags" Target="../tags/tag132.xml"/><Relationship Id="rId9" Type="http://schemas.openxmlformats.org/officeDocument/2006/relationships/tags" Target="../tags/tag137.xml"/><Relationship Id="rId14" Type="http://schemas.openxmlformats.org/officeDocument/2006/relationships/tags" Target="../tags/tag142.xml"/><Relationship Id="rId22" Type="http://schemas.openxmlformats.org/officeDocument/2006/relationships/tags" Target="../tags/tag150.xml"/><Relationship Id="rId27" Type="http://schemas.openxmlformats.org/officeDocument/2006/relationships/tags" Target="../tags/tag155.xml"/><Relationship Id="rId30" Type="http://schemas.openxmlformats.org/officeDocument/2006/relationships/tags" Target="../tags/tag158.xml"/><Relationship Id="rId35" Type="http://schemas.openxmlformats.org/officeDocument/2006/relationships/slideLayout" Target="../slideLayouts/slideLayout3.xml"/><Relationship Id="rId43" Type="http://schemas.openxmlformats.org/officeDocument/2006/relationships/image" Target="../media/image52.png"/><Relationship Id="rId48" Type="http://schemas.openxmlformats.org/officeDocument/2006/relationships/image" Target="../media/image56.png"/><Relationship Id="rId8" Type="http://schemas.openxmlformats.org/officeDocument/2006/relationships/tags" Target="../tags/tag136.xml"/><Relationship Id="rId51" Type="http://schemas.openxmlformats.org/officeDocument/2006/relationships/image" Target="../media/image59.png"/><Relationship Id="rId3" Type="http://schemas.openxmlformats.org/officeDocument/2006/relationships/tags" Target="../tags/tag131.xml"/><Relationship Id="rId12" Type="http://schemas.openxmlformats.org/officeDocument/2006/relationships/tags" Target="../tags/tag140.xml"/><Relationship Id="rId17" Type="http://schemas.openxmlformats.org/officeDocument/2006/relationships/tags" Target="../tags/tag145.xml"/><Relationship Id="rId25" Type="http://schemas.openxmlformats.org/officeDocument/2006/relationships/tags" Target="../tags/tag153.xml"/><Relationship Id="rId33" Type="http://schemas.openxmlformats.org/officeDocument/2006/relationships/tags" Target="../tags/tag161.xml"/><Relationship Id="rId38" Type="http://schemas.openxmlformats.org/officeDocument/2006/relationships/image" Target="../media/image1.emf"/><Relationship Id="rId46" Type="http://schemas.openxmlformats.org/officeDocument/2006/relationships/chart" Target="../charts/chart6.xml"/><Relationship Id="rId20" Type="http://schemas.openxmlformats.org/officeDocument/2006/relationships/tags" Target="../tags/tag148.xml"/><Relationship Id="rId41" Type="http://schemas.openxmlformats.org/officeDocument/2006/relationships/image" Target="../media/image50.png"/><Relationship Id="rId54" Type="http://schemas.openxmlformats.org/officeDocument/2006/relationships/image" Target="../media/image62.jpeg"/><Relationship Id="rId1" Type="http://schemas.openxmlformats.org/officeDocument/2006/relationships/tags" Target="../tags/tag129.xml"/><Relationship Id="rId6" Type="http://schemas.openxmlformats.org/officeDocument/2006/relationships/tags" Target="../tags/tag134.xml"/><Relationship Id="rId15" Type="http://schemas.openxmlformats.org/officeDocument/2006/relationships/tags" Target="../tags/tag143.xml"/><Relationship Id="rId23" Type="http://schemas.openxmlformats.org/officeDocument/2006/relationships/tags" Target="../tags/tag151.xml"/><Relationship Id="rId28" Type="http://schemas.openxmlformats.org/officeDocument/2006/relationships/tags" Target="../tags/tag156.xml"/><Relationship Id="rId36" Type="http://schemas.openxmlformats.org/officeDocument/2006/relationships/notesSlide" Target="../notesSlides/notesSlide10.xml"/><Relationship Id="rId49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13" Type="http://schemas.openxmlformats.org/officeDocument/2006/relationships/tags" Target="../tags/tag175.xml"/><Relationship Id="rId18" Type="http://schemas.openxmlformats.org/officeDocument/2006/relationships/image" Target="../media/image1.emf"/><Relationship Id="rId3" Type="http://schemas.openxmlformats.org/officeDocument/2006/relationships/tags" Target="../tags/tag165.xml"/><Relationship Id="rId21" Type="http://schemas.openxmlformats.org/officeDocument/2006/relationships/image" Target="../media/image65.png"/><Relationship Id="rId7" Type="http://schemas.openxmlformats.org/officeDocument/2006/relationships/tags" Target="../tags/tag169.xml"/><Relationship Id="rId12" Type="http://schemas.openxmlformats.org/officeDocument/2006/relationships/tags" Target="../tags/tag174.xml"/><Relationship Id="rId17" Type="http://schemas.openxmlformats.org/officeDocument/2006/relationships/oleObject" Target="../embeddings/oleObject8.bin"/><Relationship Id="rId25" Type="http://schemas.openxmlformats.org/officeDocument/2006/relationships/image" Target="../media/image68.png"/><Relationship Id="rId2" Type="http://schemas.openxmlformats.org/officeDocument/2006/relationships/tags" Target="../tags/tag164.xml"/><Relationship Id="rId16" Type="http://schemas.openxmlformats.org/officeDocument/2006/relationships/notesSlide" Target="../notesSlides/notesSlide11.xml"/><Relationship Id="rId20" Type="http://schemas.openxmlformats.org/officeDocument/2006/relationships/image" Target="../media/image64.png"/><Relationship Id="rId1" Type="http://schemas.openxmlformats.org/officeDocument/2006/relationships/tags" Target="../tags/tag163.xml"/><Relationship Id="rId6" Type="http://schemas.openxmlformats.org/officeDocument/2006/relationships/tags" Target="../tags/tag168.xml"/><Relationship Id="rId11" Type="http://schemas.openxmlformats.org/officeDocument/2006/relationships/tags" Target="../tags/tag173.xml"/><Relationship Id="rId24" Type="http://schemas.openxmlformats.org/officeDocument/2006/relationships/image" Target="../media/image67.png"/><Relationship Id="rId5" Type="http://schemas.openxmlformats.org/officeDocument/2006/relationships/tags" Target="../tags/tag167.xml"/><Relationship Id="rId15" Type="http://schemas.openxmlformats.org/officeDocument/2006/relationships/slideLayout" Target="../slideLayouts/slideLayout3.xml"/><Relationship Id="rId23" Type="http://schemas.openxmlformats.org/officeDocument/2006/relationships/chart" Target="../charts/chart7.xml"/><Relationship Id="rId10" Type="http://schemas.openxmlformats.org/officeDocument/2006/relationships/tags" Target="../tags/tag172.xml"/><Relationship Id="rId19" Type="http://schemas.openxmlformats.org/officeDocument/2006/relationships/image" Target="../media/image63.png"/><Relationship Id="rId4" Type="http://schemas.openxmlformats.org/officeDocument/2006/relationships/tags" Target="../tags/tag166.xml"/><Relationship Id="rId9" Type="http://schemas.openxmlformats.org/officeDocument/2006/relationships/tags" Target="../tags/tag171.xml"/><Relationship Id="rId14" Type="http://schemas.openxmlformats.org/officeDocument/2006/relationships/tags" Target="../tags/tag176.xml"/><Relationship Id="rId22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3" Type="http://schemas.openxmlformats.org/officeDocument/2006/relationships/tags" Target="../tags/tag179.xml"/><Relationship Id="rId7" Type="http://schemas.openxmlformats.org/officeDocument/2006/relationships/oleObject" Target="../embeddings/oleObject9.bin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tags" Target="../tags/tag178.xml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1" Type="http://schemas.openxmlformats.org/officeDocument/2006/relationships/tags" Target="../tags/tag177.xml"/><Relationship Id="rId6" Type="http://schemas.openxmlformats.org/officeDocument/2006/relationships/notesSlide" Target="../notesSlides/notesSlide12.xml"/><Relationship Id="rId11" Type="http://schemas.openxmlformats.org/officeDocument/2006/relationships/image" Target="../media/image81.png"/><Relationship Id="rId5" Type="http://schemas.openxmlformats.org/officeDocument/2006/relationships/slideLayout" Target="../slideLayouts/slideLayout3.xml"/><Relationship Id="rId15" Type="http://schemas.openxmlformats.org/officeDocument/2006/relationships/image" Target="../media/image85.jpe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4" Type="http://schemas.openxmlformats.org/officeDocument/2006/relationships/tags" Target="../tags/tag180.xml"/><Relationship Id="rId9" Type="http://schemas.openxmlformats.org/officeDocument/2006/relationships/chart" Target="../charts/chart8.xml"/><Relationship Id="rId14" Type="http://schemas.openxmlformats.org/officeDocument/2006/relationships/image" Target="../media/image8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1.png"/><Relationship Id="rId1" Type="http://schemas.openxmlformats.org/officeDocument/2006/relationships/tags" Target="../tags/tag181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34.emf"/><Relationship Id="rId15" Type="http://schemas.openxmlformats.org/officeDocument/2006/relationships/image" Target="../media/image100.png"/><Relationship Id="rId10" Type="http://schemas.openxmlformats.org/officeDocument/2006/relationships/image" Target="../media/image95.png"/><Relationship Id="rId4" Type="http://schemas.openxmlformats.org/officeDocument/2006/relationships/oleObject" Target="../embeddings/oleObject10.bin"/><Relationship Id="rId9" Type="http://schemas.openxmlformats.org/officeDocument/2006/relationships/image" Target="../media/image94.png"/><Relationship Id="rId14" Type="http://schemas.openxmlformats.org/officeDocument/2006/relationships/image" Target="../media/image9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5" Type="http://schemas.openxmlformats.org/officeDocument/2006/relationships/image" Target="../media/image105.png"/><Relationship Id="rId10" Type="http://schemas.openxmlformats.org/officeDocument/2006/relationships/image" Target="../media/image110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E1F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/>
          <p:nvPr/>
        </p:nvSpPr>
        <p:spPr>
          <a:xfrm>
            <a:off x="4399575" y="562050"/>
            <a:ext cx="669900" cy="66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5062496" y="562050"/>
            <a:ext cx="669900" cy="66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4399575" y="1223291"/>
            <a:ext cx="669900" cy="66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/>
          <p:nvPr/>
        </p:nvSpPr>
        <p:spPr>
          <a:xfrm>
            <a:off x="4399575" y="1884532"/>
            <a:ext cx="669900" cy="66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4399575" y="2545773"/>
            <a:ext cx="669900" cy="66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"/>
          <p:cNvSpPr/>
          <p:nvPr/>
        </p:nvSpPr>
        <p:spPr>
          <a:xfrm>
            <a:off x="4399575" y="3106477"/>
            <a:ext cx="669900" cy="8136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4399575" y="3911550"/>
            <a:ext cx="669900" cy="6267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5064901" y="3868255"/>
            <a:ext cx="669900" cy="66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/>
          <p:nvPr/>
        </p:nvSpPr>
        <p:spPr>
          <a:xfrm flipH="1">
            <a:off x="8015187" y="562050"/>
            <a:ext cx="669900" cy="66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"/>
          <p:cNvSpPr/>
          <p:nvPr/>
        </p:nvSpPr>
        <p:spPr>
          <a:xfrm flipH="1">
            <a:off x="7353946" y="562050"/>
            <a:ext cx="669900" cy="66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"/>
          <p:cNvSpPr/>
          <p:nvPr/>
        </p:nvSpPr>
        <p:spPr>
          <a:xfrm flipH="1">
            <a:off x="8015187" y="1223291"/>
            <a:ext cx="669900" cy="66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 flipH="1">
            <a:off x="8015187" y="1884532"/>
            <a:ext cx="669900" cy="66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 flipH="1">
            <a:off x="8015187" y="2545773"/>
            <a:ext cx="669900" cy="66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"/>
          <p:cNvSpPr/>
          <p:nvPr/>
        </p:nvSpPr>
        <p:spPr>
          <a:xfrm flipH="1">
            <a:off x="8015187" y="3207014"/>
            <a:ext cx="669900" cy="66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"/>
          <p:cNvSpPr/>
          <p:nvPr/>
        </p:nvSpPr>
        <p:spPr>
          <a:xfrm flipH="1">
            <a:off x="8015187" y="3868255"/>
            <a:ext cx="669900" cy="66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"/>
          <p:cNvSpPr/>
          <p:nvPr/>
        </p:nvSpPr>
        <p:spPr>
          <a:xfrm flipH="1">
            <a:off x="7353946" y="3868255"/>
            <a:ext cx="669900" cy="66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1" title="F-Prime_Logo_DarkTeal_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919" y="421975"/>
            <a:ext cx="958152" cy="239549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"/>
          <p:cNvSpPr txBox="1"/>
          <p:nvPr/>
        </p:nvSpPr>
        <p:spPr>
          <a:xfrm>
            <a:off x="1677899" y="2401850"/>
            <a:ext cx="17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rgbClr val="225163"/>
                </a:solidFill>
                <a:latin typeface="Newsreader Medium"/>
                <a:ea typeface="Newsreader Medium"/>
                <a:cs typeface="Newsreader Medium"/>
                <a:sym typeface="Newsreader Medium"/>
              </a:rPr>
              <a:t>State of</a:t>
            </a:r>
            <a:br>
              <a:rPr lang="en-US" sz="3300">
                <a:solidFill>
                  <a:srgbClr val="225163"/>
                </a:solidFill>
                <a:latin typeface="Newsreader Medium"/>
                <a:ea typeface="Newsreader Medium"/>
                <a:cs typeface="Newsreader Medium"/>
                <a:sym typeface="Newsreader Medium"/>
              </a:rPr>
            </a:br>
            <a:r>
              <a:rPr lang="en-US" sz="3300">
                <a:solidFill>
                  <a:srgbClr val="225163"/>
                </a:solidFill>
                <a:latin typeface="Newsreader Medium"/>
                <a:ea typeface="Newsreader Medium"/>
                <a:cs typeface="Newsreader Medium"/>
                <a:sym typeface="Newsreader Medium"/>
              </a:rPr>
              <a:t>Robotics</a:t>
            </a:r>
            <a:endParaRPr sz="1900">
              <a:solidFill>
                <a:srgbClr val="225163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pic>
        <p:nvPicPr>
          <p:cNvPr id="77" name="Google Shape;77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600" y="1665825"/>
            <a:ext cx="1161048" cy="155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27985" y="1674845"/>
            <a:ext cx="712286" cy="629702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"/>
          <p:cNvSpPr txBox="1"/>
          <p:nvPr/>
        </p:nvSpPr>
        <p:spPr>
          <a:xfrm>
            <a:off x="1593325" y="3400000"/>
            <a:ext cx="2632311" cy="477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dirty="0" err="1">
                <a:solidFill>
                  <a:srgbClr val="225163"/>
                </a:solidFill>
                <a:latin typeface="Newsreader"/>
                <a:ea typeface="Newsreader"/>
                <a:cs typeface="Newsreader"/>
                <a:sym typeface="Newsreader"/>
              </a:rPr>
              <a:t>RoboBusiness</a:t>
            </a:r>
            <a:r>
              <a:rPr lang="en-US" sz="1900" dirty="0">
                <a:solidFill>
                  <a:srgbClr val="225163"/>
                </a:solidFill>
                <a:latin typeface="Newsreader"/>
                <a:ea typeface="Newsreader"/>
                <a:cs typeface="Newsreader"/>
                <a:sym typeface="Newsreader"/>
              </a:rPr>
              <a:t> 2026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64FD7F-481D-0F40-8022-3346BCAC6A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012" y="1481077"/>
            <a:ext cx="3272020" cy="21813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6"/>
        </a:solidFill>
        <a:effectLst/>
      </p:bgPr>
    </p:bg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3ce59acff7e_3_869"/>
          <p:cNvSpPr txBox="1"/>
          <p:nvPr/>
        </p:nvSpPr>
        <p:spPr>
          <a:xfrm>
            <a:off x="460600" y="321600"/>
            <a:ext cx="24315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Newsreader"/>
                <a:ea typeface="Newsreader"/>
                <a:cs typeface="Newsreader"/>
                <a:sym typeface="Newsreader"/>
              </a:rPr>
              <a:t>State of Robotics team</a:t>
            </a:r>
            <a:endParaRPr sz="1800" dirty="0">
              <a:solidFill>
                <a:srgbClr val="000000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cxnSp>
        <p:nvCxnSpPr>
          <p:cNvPr id="1035" name="Google Shape;1035;g3ce59acff7e_3_869"/>
          <p:cNvCxnSpPr/>
          <p:nvPr/>
        </p:nvCxnSpPr>
        <p:spPr>
          <a:xfrm rot="10800000">
            <a:off x="6337175" y="1191850"/>
            <a:ext cx="0" cy="2215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6" name="Google Shape;1036;g3ce59acff7e_3_869"/>
          <p:cNvSpPr txBox="1"/>
          <p:nvPr/>
        </p:nvSpPr>
        <p:spPr>
          <a:xfrm>
            <a:off x="6466486" y="1146122"/>
            <a:ext cx="1908600" cy="1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Newsreader SemiBold"/>
                <a:ea typeface="Newsreader SemiBold"/>
                <a:cs typeface="Newsreader SemiBold"/>
                <a:sym typeface="Newsreader SemiBold"/>
              </a:rPr>
              <a:t>Learn</a:t>
            </a:r>
            <a:r>
              <a:rPr lang="en-US" sz="1200">
                <a:solidFill>
                  <a:srgbClr val="000000"/>
                </a:solidFill>
                <a:latin typeface="Newsreader Medium"/>
                <a:ea typeface="Newsreader Medium"/>
                <a:cs typeface="Newsreader Medium"/>
                <a:sym typeface="Newsreader Medium"/>
              </a:rPr>
              <a:t> </a:t>
            </a:r>
            <a:r>
              <a:rPr lang="en-US" sz="1200">
                <a:solidFill>
                  <a:srgbClr val="000000"/>
                </a:solidFill>
                <a:latin typeface="Newsreader"/>
                <a:ea typeface="Newsreader"/>
                <a:cs typeface="Newsreader"/>
                <a:sym typeface="Newsreader"/>
              </a:rPr>
              <a:t>more about F-Prime</a:t>
            </a:r>
            <a:r>
              <a:rPr lang="en-US" sz="1200">
                <a:solidFill>
                  <a:srgbClr val="000000"/>
                </a:solidFill>
                <a:latin typeface="Newsreader Medium"/>
                <a:ea typeface="Newsreader Medium"/>
                <a:cs typeface="Newsreader Medium"/>
                <a:sym typeface="Newsreader Medium"/>
              </a:rPr>
              <a:t> </a:t>
            </a:r>
            <a:endParaRPr sz="1200">
              <a:solidFill>
                <a:srgbClr val="000000"/>
              </a:solidFill>
              <a:latin typeface="Newsreader Medium"/>
              <a:ea typeface="Newsreader Medium"/>
              <a:cs typeface="Newsreader Medium"/>
              <a:sym typeface="Newsreader Medium"/>
            </a:endParaRPr>
          </a:p>
        </p:txBody>
      </p:sp>
      <p:pic>
        <p:nvPicPr>
          <p:cNvPr id="1037" name="Google Shape;1037;g3ce59acff7e_3_86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6473" y="1408431"/>
            <a:ext cx="238408" cy="227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g3ce59acff7e_3_869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87196" y="1403266"/>
            <a:ext cx="237905" cy="237908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g3ce59acff7e_3_869"/>
          <p:cNvSpPr txBox="1"/>
          <p:nvPr/>
        </p:nvSpPr>
        <p:spPr>
          <a:xfrm>
            <a:off x="6466473" y="1902024"/>
            <a:ext cx="2238600" cy="1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Newsreader SemiBold"/>
                <a:ea typeface="Newsreader SemiBold"/>
                <a:cs typeface="Newsreader SemiBold"/>
                <a:sym typeface="Newsreader SemiBold"/>
              </a:rPr>
              <a:t>F-Prime</a:t>
            </a:r>
            <a:r>
              <a:rPr lang="en-US" sz="1200">
                <a:solidFill>
                  <a:srgbClr val="000000"/>
                </a:solidFill>
                <a:latin typeface="Newsreader SemiBold"/>
                <a:ea typeface="Newsreader SemiBold"/>
                <a:cs typeface="Newsreader SemiBold"/>
                <a:sym typeface="Newsreader SemiBold"/>
              </a:rPr>
              <a:t> </a:t>
            </a:r>
            <a:br>
              <a:rPr lang="en-US" sz="1200">
                <a:solidFill>
                  <a:srgbClr val="000000"/>
                </a:solidFill>
                <a:latin typeface="Newsreader SemiBold"/>
                <a:ea typeface="Newsreader SemiBold"/>
                <a:cs typeface="Newsreader SemiBold"/>
                <a:sym typeface="Newsreader SemiBold"/>
              </a:rPr>
            </a:br>
            <a:r>
              <a:rPr lang="en-US" sz="1200">
                <a:latin typeface="Newsreader"/>
                <a:ea typeface="Newsreader"/>
                <a:cs typeface="Newsreader"/>
                <a:sym typeface="Newsreader"/>
              </a:rPr>
              <a:t>Reports &amp; Research</a:t>
            </a:r>
            <a:endParaRPr sz="1200">
              <a:solidFill>
                <a:srgbClr val="000000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040" name="Google Shape;1040;g3ce59acff7e_3_869"/>
          <p:cNvSpPr txBox="1"/>
          <p:nvPr/>
        </p:nvSpPr>
        <p:spPr>
          <a:xfrm>
            <a:off x="6466475" y="3088305"/>
            <a:ext cx="23124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Newsreader SemiBold"/>
                <a:ea typeface="Newsreader SemiBold"/>
                <a:cs typeface="Newsreader SemiBold"/>
                <a:sym typeface="Newsreader SemiBold"/>
              </a:rPr>
              <a:t>Email </a:t>
            </a:r>
            <a:br>
              <a:rPr lang="en-US" sz="1200">
                <a:solidFill>
                  <a:srgbClr val="000000"/>
                </a:solidFill>
                <a:latin typeface="Newsreader SemiBold"/>
                <a:ea typeface="Newsreader SemiBold"/>
                <a:cs typeface="Newsreader SemiBold"/>
                <a:sym typeface="Newsreader SemiBold"/>
              </a:rPr>
            </a:br>
            <a:r>
              <a:rPr lang="en-US" sz="1200">
                <a:solidFill>
                  <a:srgbClr val="326CB9"/>
                </a:solidFill>
                <a:latin typeface="Newsreader"/>
                <a:ea typeface="Newsreader"/>
                <a:cs typeface="Newsreader"/>
                <a:sym typeface="Newsreader"/>
              </a:rPr>
              <a:t>stateofrobotics@fprimecapital.com</a:t>
            </a:r>
            <a:endParaRPr sz="1200">
              <a:solidFill>
                <a:srgbClr val="326CB9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041" name="Google Shape;1041;g3ce59acff7e_3_869"/>
          <p:cNvSpPr/>
          <p:nvPr/>
        </p:nvSpPr>
        <p:spPr>
          <a:xfrm>
            <a:off x="460601" y="1146123"/>
            <a:ext cx="1876500" cy="18765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111400" tIns="111400" rIns="111400" bIns="1114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5"/>
          </a:p>
        </p:txBody>
      </p:sp>
      <p:sp>
        <p:nvSpPr>
          <p:cNvPr id="1042" name="Google Shape;1042;g3ce59acff7e_3_869"/>
          <p:cNvSpPr txBox="1"/>
          <p:nvPr/>
        </p:nvSpPr>
        <p:spPr>
          <a:xfrm>
            <a:off x="460600" y="3081407"/>
            <a:ext cx="1530000" cy="3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40">
                <a:latin typeface="Newsreader Medium"/>
                <a:ea typeface="Newsreader Medium"/>
                <a:cs typeface="Newsreader Medium"/>
                <a:sym typeface="Newsreader Medium"/>
              </a:rPr>
              <a:t>Sanjay Aggarwal</a:t>
            </a:r>
            <a:br>
              <a:rPr lang="en-US" sz="974">
                <a:solidFill>
                  <a:srgbClr val="000000"/>
                </a:solidFill>
                <a:latin typeface="Newsreader"/>
                <a:ea typeface="Newsreader"/>
                <a:cs typeface="Newsreader"/>
                <a:sym typeface="Newsreader"/>
              </a:rPr>
            </a:br>
            <a:r>
              <a:rPr lang="en-US" sz="1096">
                <a:latin typeface="Helvetica Neue"/>
                <a:ea typeface="Helvetica Neue"/>
                <a:cs typeface="Helvetica Neue"/>
                <a:sym typeface="Helvetica Neue"/>
              </a:rPr>
              <a:t>Venture</a:t>
            </a:r>
            <a:r>
              <a:rPr lang="en-US" sz="1096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Partner</a:t>
            </a:r>
            <a:endParaRPr sz="1096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3" name="Google Shape;1043;g3ce59acff7e_3_869"/>
          <p:cNvSpPr/>
          <p:nvPr/>
        </p:nvSpPr>
        <p:spPr>
          <a:xfrm>
            <a:off x="2652088" y="1146123"/>
            <a:ext cx="1876500" cy="18765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111400" tIns="111400" rIns="111400" bIns="1114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5"/>
          </a:p>
        </p:txBody>
      </p:sp>
      <p:sp>
        <p:nvSpPr>
          <p:cNvPr id="1044" name="Google Shape;1044;g3ce59acff7e_3_869"/>
          <p:cNvSpPr txBox="1"/>
          <p:nvPr/>
        </p:nvSpPr>
        <p:spPr>
          <a:xfrm>
            <a:off x="2653282" y="3081409"/>
            <a:ext cx="1281600" cy="3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40">
                <a:latin typeface="Newsreader Medium"/>
                <a:ea typeface="Newsreader Medium"/>
                <a:cs typeface="Newsreader Medium"/>
                <a:sym typeface="Newsreader Medium"/>
              </a:rPr>
              <a:t>Betsy Mulé</a:t>
            </a:r>
            <a:br>
              <a:rPr lang="en-US" sz="974">
                <a:solidFill>
                  <a:srgbClr val="000000"/>
                </a:solidFill>
                <a:latin typeface="Newsreader"/>
                <a:ea typeface="Newsreader"/>
                <a:cs typeface="Newsreader"/>
                <a:sym typeface="Newsreader"/>
              </a:rPr>
            </a:br>
            <a:r>
              <a:rPr lang="en-US" sz="1096">
                <a:latin typeface="Helvetica Neue"/>
                <a:ea typeface="Helvetica Neue"/>
                <a:cs typeface="Helvetica Neue"/>
                <a:sym typeface="Helvetica Neue"/>
              </a:rPr>
              <a:t>Principal</a:t>
            </a:r>
            <a:endParaRPr sz="1096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45" name="Google Shape;1045;g3ce59acff7e_3_869"/>
          <p:cNvPicPr preferRelativeResize="0"/>
          <p:nvPr/>
        </p:nvPicPr>
        <p:blipFill rotWithShape="1">
          <a:blip r:embed="rId7">
            <a:alphaModFix/>
          </a:blip>
          <a:srcRect r="50973"/>
          <a:stretch/>
        </p:blipFill>
        <p:spPr>
          <a:xfrm>
            <a:off x="470607" y="1174695"/>
            <a:ext cx="1845691" cy="1847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g3ce59acff7e_3_869"/>
          <p:cNvPicPr preferRelativeResize="0"/>
          <p:nvPr/>
        </p:nvPicPr>
        <p:blipFill rotWithShape="1">
          <a:blip r:embed="rId7">
            <a:alphaModFix/>
          </a:blip>
          <a:srcRect l="51385" r="-412"/>
          <a:stretch/>
        </p:blipFill>
        <p:spPr>
          <a:xfrm>
            <a:off x="2644223" y="1186102"/>
            <a:ext cx="1834298" cy="18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g3ce59acff7e_3_869">
            <a:hlinkClick r:id="rId8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600" y="3568960"/>
            <a:ext cx="238408" cy="227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g3ce59acff7e_3_869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68880" y="3563789"/>
            <a:ext cx="237905" cy="237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g3ce59acff7e_3_869">
            <a:hlinkClick r:id="rId11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0644" y="3568960"/>
            <a:ext cx="238408" cy="227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g3ce59acff7e_3_869">
            <a:hlinkClick r:id="rId12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72177" y="3563796"/>
            <a:ext cx="237905" cy="237908"/>
          </a:xfrm>
          <a:prstGeom prst="rect">
            <a:avLst/>
          </a:prstGeom>
          <a:noFill/>
          <a:ln>
            <a:noFill/>
          </a:ln>
        </p:spPr>
      </p:pic>
      <p:sp>
        <p:nvSpPr>
          <p:cNvPr id="1051" name="Google Shape;1051;g3ce59acff7e_3_869"/>
          <p:cNvSpPr txBox="1"/>
          <p:nvPr/>
        </p:nvSpPr>
        <p:spPr>
          <a:xfrm>
            <a:off x="6466472" y="2306771"/>
            <a:ext cx="1908600" cy="1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>
                <a:solidFill>
                  <a:srgbClr val="326CB9"/>
                </a:solidFill>
                <a:latin typeface="Helvetica Neue"/>
                <a:ea typeface="Helvetica Neue"/>
                <a:cs typeface="Helvetica Neue"/>
                <a:sym typeface="Helvetica Neue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State of Robotics</a:t>
            </a:r>
            <a:endParaRPr sz="1200" b="0" i="0" u="none" strike="noStrike" cap="none">
              <a:solidFill>
                <a:srgbClr val="326C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2" name="Google Shape;1052;g3ce59acff7e_3_869"/>
          <p:cNvSpPr txBox="1"/>
          <p:nvPr/>
        </p:nvSpPr>
        <p:spPr>
          <a:xfrm>
            <a:off x="6466472" y="2548128"/>
            <a:ext cx="1908600" cy="1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>
                <a:solidFill>
                  <a:srgbClr val="326CB9"/>
                </a:solidFill>
                <a:latin typeface="Helvetica Neue"/>
                <a:ea typeface="Helvetica Neue"/>
                <a:cs typeface="Helvetica Neue"/>
                <a:sym typeface="Helvetica Neue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Robotics Roundup</a:t>
            </a:r>
            <a:endParaRPr sz="1200" b="0" i="0" u="none" strike="noStrike" cap="none">
              <a:solidFill>
                <a:srgbClr val="326CB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3" name="Google Shape;1053;g3ce59acff7e_3_86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 b="1">
                <a:solidFill>
                  <a:schemeClr val="dk1"/>
                </a:solidFill>
              </a:rPr>
              <a:t>2</a:t>
            </a:fld>
            <a:endParaRPr sz="8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6"/>
        </a:solidFill>
        <a:effectLst/>
      </p:bgPr>
    </p:bg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20"/>
          <p:cNvSpPr txBox="1"/>
          <p:nvPr/>
        </p:nvSpPr>
        <p:spPr>
          <a:xfrm>
            <a:off x="460600" y="397789"/>
            <a:ext cx="59949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Newsreader"/>
                <a:ea typeface="Newsreader"/>
                <a:cs typeface="Newsreader"/>
                <a:sym typeface="Newsreader"/>
              </a:rPr>
              <a:t>About F-Prime</a:t>
            </a:r>
            <a:endParaRPr sz="1800" b="0" i="0" u="none" strike="noStrike" cap="none" dirty="0">
              <a:solidFill>
                <a:srgbClr val="000000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059" name="Google Shape;1059;p20"/>
          <p:cNvSpPr txBox="1"/>
          <p:nvPr/>
        </p:nvSpPr>
        <p:spPr>
          <a:xfrm>
            <a:off x="373242" y="792875"/>
            <a:ext cx="5777757" cy="53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create and invest in healthcare and technology companies that impact lives all over the world. We have over 370 companies globally in our portfolio including 23 that we started. </a:t>
            </a:r>
            <a:endParaRPr sz="10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0" name="Google Shape;1060;p20"/>
          <p:cNvSpPr/>
          <p:nvPr/>
        </p:nvSpPr>
        <p:spPr>
          <a:xfrm>
            <a:off x="602071" y="1756617"/>
            <a:ext cx="7680291" cy="21380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2" name="Google Shape;106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3861" y="2169627"/>
            <a:ext cx="1424929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5078" y="3031306"/>
            <a:ext cx="776059" cy="58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29363" y="3117487"/>
            <a:ext cx="1925266" cy="417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p20"/>
          <p:cNvPicPr preferRelativeResize="0"/>
          <p:nvPr/>
        </p:nvPicPr>
        <p:blipFill rotWithShape="1">
          <a:blip r:embed="rId6">
            <a:alphaModFix/>
          </a:blip>
          <a:srcRect t="31786" b="33261"/>
          <a:stretch/>
        </p:blipFill>
        <p:spPr>
          <a:xfrm>
            <a:off x="5491585" y="3014136"/>
            <a:ext cx="1989185" cy="623907"/>
          </a:xfrm>
          <a:prstGeom prst="rect">
            <a:avLst/>
          </a:prstGeom>
          <a:noFill/>
          <a:ln>
            <a:noFill/>
          </a:ln>
        </p:spPr>
      </p:pic>
      <p:sp>
        <p:nvSpPr>
          <p:cNvPr id="1073" name="Google Shape;107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 b="1">
                <a:solidFill>
                  <a:schemeClr val="dk1"/>
                </a:solidFill>
              </a:rPr>
              <a:t>3</a:t>
            </a:fld>
            <a:endParaRPr sz="800" b="1">
              <a:solidFill>
                <a:schemeClr val="dk1"/>
              </a:solidFill>
            </a:endParaRPr>
          </a:p>
        </p:txBody>
      </p:sp>
      <p:pic>
        <p:nvPicPr>
          <p:cNvPr id="1074" name="Google Shape;1074;p20" descr="Unbox Robotics - Enter the world of new ..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59201" y="2048786"/>
            <a:ext cx="1450192" cy="56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Machine Learning / Reinforcement Learning Engineer @ Eka">
            <a:extLst>
              <a:ext uri="{FF2B5EF4-FFF2-40B4-BE49-F238E27FC236}">
                <a16:creationId xmlns:a16="http://schemas.microsoft.com/office/drawing/2014/main" id="{3A5981C4-121B-F344-63FB-7157B201D2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7688" y="2166627"/>
            <a:ext cx="1113422" cy="3266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B2E88B-7E78-762B-76E4-499993FCC4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8442" y="2086582"/>
            <a:ext cx="1682557" cy="4899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6"/>
        </a:solidFill>
        <a:effectLst/>
      </p:bgPr>
    </p:bg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 b="1">
                <a:solidFill>
                  <a:schemeClr val="dk1"/>
                </a:solidFill>
              </a:rPr>
              <a:t>4</a:t>
            </a:fld>
            <a:endParaRPr sz="800" b="1" dirty="0">
              <a:solidFill>
                <a:schemeClr val="dk1"/>
              </a:solidFill>
            </a:endParaRPr>
          </a:p>
        </p:txBody>
      </p:sp>
      <p:sp>
        <p:nvSpPr>
          <p:cNvPr id="2" name="Google Shape;998;p18">
            <a:extLst>
              <a:ext uri="{FF2B5EF4-FFF2-40B4-BE49-F238E27FC236}">
                <a16:creationId xmlns:a16="http://schemas.microsoft.com/office/drawing/2014/main" id="{19297E2B-000C-7DB9-5C64-691C5FE7344D}"/>
              </a:ext>
            </a:extLst>
          </p:cNvPr>
          <p:cNvSpPr txBox="1"/>
          <p:nvPr/>
        </p:nvSpPr>
        <p:spPr>
          <a:xfrm>
            <a:off x="460600" y="397800"/>
            <a:ext cx="39843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What’s new in Robotics for 2026</a:t>
            </a:r>
            <a:endParaRPr sz="1800" b="0" i="0" u="none" strike="noStrike" cap="none" dirty="0">
              <a:solidFill>
                <a:srgbClr val="000000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4" name="Google Shape;1000;p18">
            <a:extLst>
              <a:ext uri="{FF2B5EF4-FFF2-40B4-BE49-F238E27FC236}">
                <a16:creationId xmlns:a16="http://schemas.microsoft.com/office/drawing/2014/main" id="{332FDC12-D624-D9D3-7A61-01B2345505EE}"/>
              </a:ext>
            </a:extLst>
          </p:cNvPr>
          <p:cNvSpPr txBox="1"/>
          <p:nvPr/>
        </p:nvSpPr>
        <p:spPr>
          <a:xfrm>
            <a:off x="675699" y="1292925"/>
            <a:ext cx="8426908" cy="1179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Physical AI hype continues unabated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200" i="0" u="sng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Scaling businesses</a:t>
            </a:r>
            <a:r>
              <a:rPr lang="en-US" sz="120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fast growing companies, particularly in AV and defense, attracting growth capital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200" u="sng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AI-led disruption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robot learning unlocks never-before-seen capabilities, driving investor excitement 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200" u="sng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Re-industrialization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capital for manufacturing, construction and mining, underpinned by data center and defense capex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200" u="sng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Founder pedigree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proven founders with the ability to raise unlimited capital launching robotics businesses</a:t>
            </a:r>
          </a:p>
        </p:txBody>
      </p:sp>
      <p:grpSp>
        <p:nvGrpSpPr>
          <p:cNvPr id="5" name="Google Shape;1001;p18">
            <a:extLst>
              <a:ext uri="{FF2B5EF4-FFF2-40B4-BE49-F238E27FC236}">
                <a16:creationId xmlns:a16="http://schemas.microsoft.com/office/drawing/2014/main" id="{80705112-E228-7071-8D39-949D01D8D0D9}"/>
              </a:ext>
            </a:extLst>
          </p:cNvPr>
          <p:cNvGrpSpPr/>
          <p:nvPr/>
        </p:nvGrpSpPr>
        <p:grpSpPr>
          <a:xfrm>
            <a:off x="449333" y="1360666"/>
            <a:ext cx="161625" cy="160652"/>
            <a:chOff x="460600" y="2634750"/>
            <a:chExt cx="668700" cy="664950"/>
          </a:xfrm>
        </p:grpSpPr>
        <p:sp>
          <p:nvSpPr>
            <p:cNvPr id="6" name="Google Shape;1002;p18">
              <a:extLst>
                <a:ext uri="{FF2B5EF4-FFF2-40B4-BE49-F238E27FC236}">
                  <a16:creationId xmlns:a16="http://schemas.microsoft.com/office/drawing/2014/main" id="{DC56CE8D-122A-601F-DF64-1A04CE003B12}"/>
                </a:ext>
              </a:extLst>
            </p:cNvPr>
            <p:cNvSpPr/>
            <p:nvPr/>
          </p:nvSpPr>
          <p:spPr>
            <a:xfrm>
              <a:off x="906400" y="263475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003;p18">
              <a:extLst>
                <a:ext uri="{FF2B5EF4-FFF2-40B4-BE49-F238E27FC236}">
                  <a16:creationId xmlns:a16="http://schemas.microsoft.com/office/drawing/2014/main" id="{8CDE5259-7BF1-B21C-C9FB-E45B4C939C1A}"/>
                </a:ext>
              </a:extLst>
            </p:cNvPr>
            <p:cNvSpPr/>
            <p:nvPr/>
          </p:nvSpPr>
          <p:spPr>
            <a:xfrm>
              <a:off x="683500" y="285390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004;p18">
              <a:extLst>
                <a:ext uri="{FF2B5EF4-FFF2-40B4-BE49-F238E27FC236}">
                  <a16:creationId xmlns:a16="http://schemas.microsoft.com/office/drawing/2014/main" id="{CA5C8B77-D416-90E5-10BE-C143E12B3ADB}"/>
                </a:ext>
              </a:extLst>
            </p:cNvPr>
            <p:cNvSpPr/>
            <p:nvPr/>
          </p:nvSpPr>
          <p:spPr>
            <a:xfrm>
              <a:off x="460600" y="307680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Google Shape;1000;p18">
            <a:extLst>
              <a:ext uri="{FF2B5EF4-FFF2-40B4-BE49-F238E27FC236}">
                <a16:creationId xmlns:a16="http://schemas.microsoft.com/office/drawing/2014/main" id="{B86F6E62-C8FF-91DD-9E2A-1A5CD172B11C}"/>
              </a:ext>
            </a:extLst>
          </p:cNvPr>
          <p:cNvSpPr txBox="1"/>
          <p:nvPr/>
        </p:nvSpPr>
        <p:spPr>
          <a:xfrm>
            <a:off x="675699" y="3020125"/>
            <a:ext cx="8298968" cy="943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Continued uncertainty around liquidity</a:t>
            </a:r>
            <a:endParaRPr lang="en-US" sz="1200" b="1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2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M&amp;A exits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continue to </a:t>
            </a:r>
            <a:r>
              <a:rPr lang="en-US" sz="12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trickle out, but total exit value is a small fraction of investment dollars of recent years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20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Public market performance in robotics has been underwhelming – 40 points lower than broader tech indices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Re-emergence of SPACs in robotics feels like a reason for caution</a:t>
            </a:r>
            <a:endParaRPr lang="en-US" sz="120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0" name="Google Shape;1001;p18">
            <a:extLst>
              <a:ext uri="{FF2B5EF4-FFF2-40B4-BE49-F238E27FC236}">
                <a16:creationId xmlns:a16="http://schemas.microsoft.com/office/drawing/2014/main" id="{4FCBDD8E-9D92-75DE-F34D-E6143CA4DC7B}"/>
              </a:ext>
            </a:extLst>
          </p:cNvPr>
          <p:cNvGrpSpPr/>
          <p:nvPr/>
        </p:nvGrpSpPr>
        <p:grpSpPr>
          <a:xfrm>
            <a:off x="449333" y="3087866"/>
            <a:ext cx="161625" cy="160652"/>
            <a:chOff x="460600" y="2634750"/>
            <a:chExt cx="668700" cy="664950"/>
          </a:xfrm>
        </p:grpSpPr>
        <p:sp>
          <p:nvSpPr>
            <p:cNvPr id="11" name="Google Shape;1002;p18">
              <a:extLst>
                <a:ext uri="{FF2B5EF4-FFF2-40B4-BE49-F238E27FC236}">
                  <a16:creationId xmlns:a16="http://schemas.microsoft.com/office/drawing/2014/main" id="{4ECB212A-8486-C0A6-1CF4-F35604C0ED02}"/>
                </a:ext>
              </a:extLst>
            </p:cNvPr>
            <p:cNvSpPr/>
            <p:nvPr/>
          </p:nvSpPr>
          <p:spPr>
            <a:xfrm>
              <a:off x="906400" y="263475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003;p18">
              <a:extLst>
                <a:ext uri="{FF2B5EF4-FFF2-40B4-BE49-F238E27FC236}">
                  <a16:creationId xmlns:a16="http://schemas.microsoft.com/office/drawing/2014/main" id="{501F4953-0A61-5D1B-3632-4EA603239B83}"/>
                </a:ext>
              </a:extLst>
            </p:cNvPr>
            <p:cNvSpPr/>
            <p:nvPr/>
          </p:nvSpPr>
          <p:spPr>
            <a:xfrm>
              <a:off x="683500" y="285390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004;p18">
              <a:extLst>
                <a:ext uri="{FF2B5EF4-FFF2-40B4-BE49-F238E27FC236}">
                  <a16:creationId xmlns:a16="http://schemas.microsoft.com/office/drawing/2014/main" id="{2FC8FF67-252C-FDC8-B719-842AB55AD143}"/>
                </a:ext>
              </a:extLst>
            </p:cNvPr>
            <p:cNvSpPr/>
            <p:nvPr/>
          </p:nvSpPr>
          <p:spPr>
            <a:xfrm>
              <a:off x="460600" y="307680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hinkcell data - do not delete" hidden="1">
            <a:extLst>
              <a:ext uri="{FF2B5EF4-FFF2-40B4-BE49-F238E27FC236}">
                <a16:creationId xmlns:a16="http://schemas.microsoft.com/office/drawing/2014/main" id="{FBF6C836-B4FA-6DCA-BB1D-1277F85A97C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55904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3" imgW="521" imgH="521" progId="TCLayout.ActiveDocument.1">
                  <p:embed/>
                </p:oleObj>
              </mc:Choice>
              <mc:Fallback>
                <p:oleObj name="thinkcell Slide" r:id="rId33" imgW="521" imgH="521" progId="TCLayout.ActiveDocument.1">
                  <p:embed/>
                  <p:pic>
                    <p:nvPicPr>
                      <p:cNvPr id="14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FBF6C836-B4FA-6DCA-BB1D-1277F85A97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" name="Google Shape;110;p3"/>
          <p:cNvSpPr txBox="1"/>
          <p:nvPr/>
        </p:nvSpPr>
        <p:spPr>
          <a:xfrm>
            <a:off x="460600" y="320040"/>
            <a:ext cx="6328353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Robotics investment is exploding with 2026 on track to match the last </a:t>
            </a:r>
            <a:r>
              <a:rPr lang="en-US" sz="1800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4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 years combined</a:t>
            </a:r>
          </a:p>
        </p:txBody>
      </p:sp>
      <p:sp>
        <p:nvSpPr>
          <p:cNvPr id="111" name="Google Shape;111;p3"/>
          <p:cNvSpPr txBox="1"/>
          <p:nvPr/>
        </p:nvSpPr>
        <p:spPr>
          <a:xfrm>
            <a:off x="371792" y="1050371"/>
            <a:ext cx="30000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900" b="1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Robotics Investment By Geography</a:t>
            </a:r>
            <a:endParaRPr sz="900" b="1" i="0" u="none" strike="noStrike" cap="none" dirty="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cxnSp>
        <p:nvCxnSpPr>
          <p:cNvPr id="120" name="Google Shape;120;p3"/>
          <p:cNvCxnSpPr/>
          <p:nvPr/>
        </p:nvCxnSpPr>
        <p:spPr>
          <a:xfrm flipH="1">
            <a:off x="6270539" y="1621904"/>
            <a:ext cx="1026900" cy="1515900"/>
          </a:xfrm>
          <a:prstGeom prst="straightConnector1">
            <a:avLst/>
          </a:prstGeom>
          <a:noFill/>
          <a:ln w="19050" cap="flat" cmpd="sng">
            <a:solidFill>
              <a:srgbClr val="ED7B5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3"/>
          <p:cNvSpPr txBox="1"/>
          <p:nvPr/>
        </p:nvSpPr>
        <p:spPr>
          <a:xfrm>
            <a:off x="7153700" y="1829566"/>
            <a:ext cx="11100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3700" b="0" i="0" u="none" strike="noStrike" cap="none">
                <a:solidFill>
                  <a:srgbClr val="000000"/>
                </a:solidFill>
                <a:latin typeface="Newsreader"/>
                <a:ea typeface="Newsreader"/>
                <a:cs typeface="Newsreader"/>
                <a:sym typeface="Newsreader"/>
              </a:rPr>
              <a:t>80%</a:t>
            </a:r>
            <a:endParaRPr sz="2900" b="0" i="0" u="none" strike="noStrike" cap="none">
              <a:solidFill>
                <a:srgbClr val="000000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22" name="Google Shape;122;p3"/>
          <p:cNvSpPr txBox="1"/>
          <p:nvPr/>
        </p:nvSpPr>
        <p:spPr>
          <a:xfrm>
            <a:off x="6897025" y="2370915"/>
            <a:ext cx="1529400" cy="1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 investments </a:t>
            </a:r>
            <a:endParaRPr sz="14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6749814" y="2590965"/>
            <a:ext cx="1529400" cy="1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 to companies</a:t>
            </a:r>
            <a:endParaRPr sz="14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3"/>
          <p:cNvSpPr txBox="1"/>
          <p:nvPr/>
        </p:nvSpPr>
        <p:spPr>
          <a:xfrm>
            <a:off x="6628595" y="2819674"/>
            <a:ext cx="1529400" cy="1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the Americas</a:t>
            </a:r>
            <a:endParaRPr sz="14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3"/>
          <p:cNvSpPr txBox="1"/>
          <p:nvPr/>
        </p:nvSpPr>
        <p:spPr>
          <a:xfrm>
            <a:off x="1244848" y="4804224"/>
            <a:ext cx="4917924" cy="1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r>
              <a:rPr lang="en-US" sz="700" b="0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Pitchbook, F-Prime team analysis; 2026 run rate calculated excluding Waymo &amp; Anduril deals</a:t>
            </a:r>
            <a:endParaRPr sz="700" b="1" i="0" u="none" strike="noStrike" cap="none" dirty="0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fld>
            <a:endParaRPr sz="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EDEA1A69-48B7-B983-D795-7398FB3B3F8E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7660543"/>
              </p:ext>
            </p:extLst>
          </p:nvPr>
        </p:nvGraphicFramePr>
        <p:xfrm>
          <a:off x="377825" y="1395413"/>
          <a:ext cx="4594225" cy="302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C4832C8C-13E8-A1C8-B19C-ADF96711061F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4200525" y="1477963"/>
            <a:ext cx="492125" cy="466725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Google Shape;7;p22">
            <a:extLst>
              <a:ext uri="{FF2B5EF4-FFF2-40B4-BE49-F238E27FC236}">
                <a16:creationId xmlns:a16="http://schemas.microsoft.com/office/drawing/2014/main" id="{0BFB5584-D5F1-C367-3D33-6DA21903A517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 bwMode="gray">
          <a:xfrm>
            <a:off x="723900" y="3906838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25163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21BB6DEE-E6CC-4A6F-A28D-378E496450AC}" type="datetime'$''''''1''''''''''''''''''''0''.1''''''''''''B''''''''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$10.1B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5" name="Google Shape;7;p22">
            <a:extLst>
              <a:ext uri="{FF2B5EF4-FFF2-40B4-BE49-F238E27FC236}">
                <a16:creationId xmlns:a16="http://schemas.microsoft.com/office/drawing/2014/main" id="{0CC52FBE-A914-1CC2-542B-C104973BA87E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 bwMode="gray">
          <a:xfrm>
            <a:off x="752475" y="4213225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CE1F1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9EE5FA8F-1347-41E3-975B-CF51716D966D}" type="datetime'$''2''''''.''''''9''B''''''''''''''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$2.9B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Google Shape;7;p22">
            <a:extLst>
              <a:ext uri="{FF2B5EF4-FFF2-40B4-BE49-F238E27FC236}">
                <a16:creationId xmlns:a16="http://schemas.microsoft.com/office/drawing/2014/main" id="{9C4D0677-AAFF-6608-E009-82B0A0CF9ED8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782638" y="4368800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A38821F6-1474-4068-B257-A811A8DEA9AB}" type="datetime'''''''''''''2''0''''''''''''''''''''''''2''''''2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2022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7" name="Google Shape;7;p22">
            <a:extLst>
              <a:ext uri="{FF2B5EF4-FFF2-40B4-BE49-F238E27FC236}">
                <a16:creationId xmlns:a16="http://schemas.microsoft.com/office/drawing/2014/main" id="{08B42A55-749E-E641-5CE4-8A233910E9D3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gray">
          <a:xfrm>
            <a:off x="1638300" y="4013200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A870639B-DA48-4E2D-B6B1-8CB7D2D81C4C}" type="datetime'''''$''''''''5''''''''.7''''''''''''''''''''''''''B''''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$5.7B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8" name="Google Shape;7;p22">
            <a:extLst>
              <a:ext uri="{FF2B5EF4-FFF2-40B4-BE49-F238E27FC236}">
                <a16:creationId xmlns:a16="http://schemas.microsoft.com/office/drawing/2014/main" id="{2E616D9C-C897-1922-8C1C-D487B8BCBD1D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 bwMode="gray">
          <a:xfrm>
            <a:off x="1638300" y="421481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9E2243AC-220D-4E91-8917-9CC7D0ADEAD6}" type="datetime'''''''$2''''''''''''''.''''''''''''''''8''''''''''B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$2.8B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Google Shape;7;p22">
            <a:extLst>
              <a:ext uri="{FF2B5EF4-FFF2-40B4-BE49-F238E27FC236}">
                <a16:creationId xmlns:a16="http://schemas.microsoft.com/office/drawing/2014/main" id="{D8DD8082-86BC-CDE1-1B0D-67EFB6D54450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 bwMode="auto">
          <a:xfrm>
            <a:off x="1668463" y="4368800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E9FDE24-DD70-485A-8826-D659CC39BE71}" type="datetime'''''2''''''''''''0''''2''''''''3''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2023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Google Shape;7;p22">
            <a:extLst>
              <a:ext uri="{FF2B5EF4-FFF2-40B4-BE49-F238E27FC236}">
                <a16:creationId xmlns:a16="http://schemas.microsoft.com/office/drawing/2014/main" id="{5FE070F2-6F41-4055-9530-1B5E8DB1F940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 bwMode="gray">
          <a:xfrm>
            <a:off x="2495550" y="3730625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25163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BE99604A-A6E9-44A0-87CB-10C630D6DBD8}" type="datetime'''$''''''''''''''''''''''''''''1''''6.''''''5''B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$16.5B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Google Shape;7;p22">
            <a:extLst>
              <a:ext uri="{FF2B5EF4-FFF2-40B4-BE49-F238E27FC236}">
                <a16:creationId xmlns:a16="http://schemas.microsoft.com/office/drawing/2014/main" id="{3EC4FF60-E86C-003F-85F7-1E12EC6ECB48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 bwMode="gray">
          <a:xfrm>
            <a:off x="2524125" y="4200525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CE1F1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DF01622C-827B-4DE2-8A2A-3DC271152E8A}" type="datetime'''''''''$''''''''''''''''3''''.''''''''''''4''B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$3.4B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Google Shape;7;p22">
            <a:extLst>
              <a:ext uri="{FF2B5EF4-FFF2-40B4-BE49-F238E27FC236}">
                <a16:creationId xmlns:a16="http://schemas.microsoft.com/office/drawing/2014/main" id="{A85A5C9B-CBD4-DA4B-C8F9-DC82A8D34FF9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 bwMode="auto">
          <a:xfrm>
            <a:off x="2554288" y="4368800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EAE4DEDC-DC34-41E5-B457-73495F5A5140}" type="datetime'''''2''''''''''''''''''''''''''0''''''''''2''''''4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2024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0" name="Google Shape;7;p22">
            <a:extLst>
              <a:ext uri="{FF2B5EF4-FFF2-40B4-BE49-F238E27FC236}">
                <a16:creationId xmlns:a16="http://schemas.microsoft.com/office/drawing/2014/main" id="{7A560554-4881-25A9-B8FA-06201E4220DA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 bwMode="gray">
          <a:xfrm>
            <a:off x="3381375" y="3651250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25163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816F35C3-4D63-4BC2-A15B-43B329D8ADC1}" type="datetime'''''''''$1''''''''7''''''.''''6B''''''''''''''''''''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$17.6B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Google Shape;7;p22">
            <a:extLst>
              <a:ext uri="{FF2B5EF4-FFF2-40B4-BE49-F238E27FC236}">
                <a16:creationId xmlns:a16="http://schemas.microsoft.com/office/drawing/2014/main" id="{A783B625-5FCC-512B-BB6E-28F649D358D6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 bwMode="gray">
          <a:xfrm>
            <a:off x="3409950" y="4173538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62220081-A8D7-4062-8655-E4096EE04923}" type="datetime'''$''''''''''''''''''''''4''''''.''''''6''''''''B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$4.6B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Google Shape;7;p22">
            <a:extLst>
              <a:ext uri="{FF2B5EF4-FFF2-40B4-BE49-F238E27FC236}">
                <a16:creationId xmlns:a16="http://schemas.microsoft.com/office/drawing/2014/main" id="{FC056FB2-03D3-A8B1-D7A1-B66D8A269589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 bwMode="auto">
          <a:xfrm>
            <a:off x="3440113" y="4368800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41843C13-2B2F-409D-9E34-F325C2A82978}" type="datetime'''2''0''2''''5''''''''''''''''''''''''''''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2025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Google Shape;7;p22">
            <a:extLst>
              <a:ext uri="{FF2B5EF4-FFF2-40B4-BE49-F238E27FC236}">
                <a16:creationId xmlns:a16="http://schemas.microsoft.com/office/drawing/2014/main" id="{868AEA22-9F86-5656-D020-47F567A54092}"/>
              </a:ext>
            </a:extLst>
          </p:cNvPr>
          <p:cNvSpPr txBox="1">
            <a:spLocks/>
          </p:cNvSpPr>
          <p:nvPr>
            <p:custDataLst>
              <p:tags r:id="rId16"/>
            </p:custDataLst>
          </p:nvPr>
        </p:nvSpPr>
        <p:spPr bwMode="gray">
          <a:xfrm>
            <a:off x="4267200" y="2854325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25163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58DD7AFF-E802-4309-B073-CE8914C2ED95}" type="datetime'''''''''$40.''''''''''''''''''''''''9''''''B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$40.9B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Google Shape;7;p22">
            <a:extLst>
              <a:ext uri="{FF2B5EF4-FFF2-40B4-BE49-F238E27FC236}">
                <a16:creationId xmlns:a16="http://schemas.microsoft.com/office/drawing/2014/main" id="{FE10A85F-A169-D6C4-3280-042044F1F43C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 bwMode="gray">
          <a:xfrm>
            <a:off x="4295775" y="404971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0D579023-8F2C-4D1D-8767-44D0FCD43D84}" type="datetime'''''''''''''''$''9''''.''''''''''''''''''''''9''B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$9.9B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Google Shape;7;p22">
            <a:extLst>
              <a:ext uri="{FF2B5EF4-FFF2-40B4-BE49-F238E27FC236}">
                <a16:creationId xmlns:a16="http://schemas.microsoft.com/office/drawing/2014/main" id="{C99BF3D4-07D7-2D36-C774-765311BD5AA6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 bwMode="auto">
          <a:xfrm>
            <a:off x="4325938" y="4368800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2026</a:t>
            </a:r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Google Shape;7;p22">
            <a:extLst>
              <a:ext uri="{FF2B5EF4-FFF2-40B4-BE49-F238E27FC236}">
                <a16:creationId xmlns:a16="http://schemas.microsoft.com/office/drawing/2014/main" id="{EE06DF0B-B36C-17D8-26A7-A3BFA1DFD121}"/>
              </a:ext>
            </a:extLst>
          </p:cNvPr>
          <p:cNvSpPr txBox="1">
            <a:spLocks/>
          </p:cNvSpPr>
          <p:nvPr>
            <p:custDataLst>
              <p:tags r:id="rId19"/>
            </p:custDataLst>
          </p:nvPr>
        </p:nvSpPr>
        <p:spPr bwMode="gray">
          <a:xfrm>
            <a:off x="723900" y="3587750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A5FF0CCA-D05A-4C25-B04D-49BEAA94561B}" type="datetime'''''''''''''''''''''''''$''1''3''''''''''.''''''''0''''''''B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$13.0B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Google Shape;7;p22">
            <a:extLst>
              <a:ext uri="{FF2B5EF4-FFF2-40B4-BE49-F238E27FC236}">
                <a16:creationId xmlns:a16="http://schemas.microsoft.com/office/drawing/2014/main" id="{619A78F3-521F-DEDF-2BF0-4C046E88FB56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 bwMode="gray">
          <a:xfrm>
            <a:off x="1638300" y="3798888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9F5FE5BB-30C2-4938-BB30-7D71B1662551}" type="datetime'''''''''''$''''''''''''''''8''''''''.''5''''''''B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$8.5B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Google Shape;7;p22">
            <a:extLst>
              <a:ext uri="{FF2B5EF4-FFF2-40B4-BE49-F238E27FC236}">
                <a16:creationId xmlns:a16="http://schemas.microsoft.com/office/drawing/2014/main" id="{7D04154D-4BB2-D5A2-04A3-D5BFB4BCF54E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 bwMode="gray">
          <a:xfrm>
            <a:off x="2495550" y="3260725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11293AE6-94AC-405C-A4C6-50389CA38DF6}" type="datetime'''''''$''19.''''9''B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$19.9B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Google Shape;7;p22">
            <a:extLst>
              <a:ext uri="{FF2B5EF4-FFF2-40B4-BE49-F238E27FC236}">
                <a16:creationId xmlns:a16="http://schemas.microsoft.com/office/drawing/2014/main" id="{2AD67980-D86E-2F41-9755-F51356CE0367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 bwMode="gray">
          <a:xfrm>
            <a:off x="3381375" y="3157538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08E269CF-B793-48C8-A5F3-B20E150E331F}" type="datetime'''''''''''''''''''$''''''''''''2''''''''''''''2''.1B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$22.1B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Google Shape;7;p22">
            <a:extLst>
              <a:ext uri="{FF2B5EF4-FFF2-40B4-BE49-F238E27FC236}">
                <a16:creationId xmlns:a16="http://schemas.microsoft.com/office/drawing/2014/main" id="{E9DB6B0F-1190-85A1-FB27-23AD50847ACE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 bwMode="gray">
          <a:xfrm>
            <a:off x="4267200" y="1343025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21EF5EE1-8F50-4AD5-905E-27F78555CE88}" type="datetime'''$''''''''''''''6''''''''''''''''''''''0''.7B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$60.7B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Google Shape;7;p22">
            <a:extLst>
              <a:ext uri="{FF2B5EF4-FFF2-40B4-BE49-F238E27FC236}">
                <a16:creationId xmlns:a16="http://schemas.microsoft.com/office/drawing/2014/main" id="{47ACD1EC-1D4D-128B-379A-6AC7F3C65480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 bwMode="gray">
          <a:xfrm>
            <a:off x="4295775" y="1657350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25163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2713A4D8-6F6D-47AB-91DD-6A2E62AC7670}" type="datetime'$''''''''''''''''''''''9.''''''9''''B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$9.9B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4F56FC77-6003-A4B0-B846-BAE1C685F3F2}"/>
              </a:ext>
            </a:extLst>
          </p:cNvPr>
          <p:cNvSpPr/>
          <p:nvPr>
            <p:custDataLst>
              <p:tags r:id="rId25"/>
            </p:custDataLst>
          </p:nvPr>
        </p:nvSpPr>
        <p:spPr bwMode="auto">
          <a:xfrm>
            <a:off x="4930775" y="3916363"/>
            <a:ext cx="142875" cy="106363"/>
          </a:xfrm>
          <a:prstGeom prst="rect">
            <a:avLst/>
          </a:prstGeom>
          <a:solidFill>
            <a:srgbClr val="2251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B9C754CC-391B-F94D-6CFE-6B441039A3BB}"/>
              </a:ext>
            </a:extLst>
          </p:cNvPr>
          <p:cNvSpPr/>
          <p:nvPr>
            <p:custDataLst>
              <p:tags r:id="rId26"/>
            </p:custDataLst>
          </p:nvPr>
        </p:nvSpPr>
        <p:spPr bwMode="auto">
          <a:xfrm>
            <a:off x="4930775" y="4106863"/>
            <a:ext cx="142875" cy="106363"/>
          </a:xfrm>
          <a:prstGeom prst="rect">
            <a:avLst/>
          </a:prstGeom>
          <a:solidFill>
            <a:srgbClr val="BCE1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C319C0C-5815-8F50-7FDF-F86912BBA48A}"/>
              </a:ext>
            </a:extLst>
          </p:cNvPr>
          <p:cNvSpPr/>
          <p:nvPr>
            <p:custDataLst>
              <p:tags r:id="rId27"/>
            </p:custDataLst>
          </p:nvPr>
        </p:nvSpPr>
        <p:spPr bwMode="auto">
          <a:xfrm>
            <a:off x="4930775" y="3725863"/>
            <a:ext cx="142875" cy="106362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Google Shape;7;p22">
            <a:extLst>
              <a:ext uri="{FF2B5EF4-FFF2-40B4-BE49-F238E27FC236}">
                <a16:creationId xmlns:a16="http://schemas.microsoft.com/office/drawing/2014/main" id="{E9A8C16A-F180-7BC2-2CF1-BFD39C6C7C54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 bwMode="auto">
          <a:xfrm>
            <a:off x="5124450" y="3898900"/>
            <a:ext cx="460375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26EB6DE5-4DAA-45CA-AD91-D7AD35A6FA5C}" type="datetime'Am''''''''e''''''''''r''i''''''''c''a''''''''''''s''''''''''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/>
              <a:t>Americas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Google Shape;7;p22">
            <a:extLst>
              <a:ext uri="{FF2B5EF4-FFF2-40B4-BE49-F238E27FC236}">
                <a16:creationId xmlns:a16="http://schemas.microsoft.com/office/drawing/2014/main" id="{9C979695-EFD3-5605-C12C-6A4180C19EA1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 bwMode="auto">
          <a:xfrm>
            <a:off x="5124450" y="4089400"/>
            <a:ext cx="749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769F54AB-33EC-4911-914E-281336CC10E2}" type="datetime'''Eu''''r''ope'' ''''''&amp;'''''''''' ''''Israe''''''''''l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/>
              <a:t>Europe &amp; Israel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Google Shape;7;p22">
            <a:extLst>
              <a:ext uri="{FF2B5EF4-FFF2-40B4-BE49-F238E27FC236}">
                <a16:creationId xmlns:a16="http://schemas.microsoft.com/office/drawing/2014/main" id="{965060C9-0EFF-0E17-A8DE-B3947D10C323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 bwMode="auto">
          <a:xfrm>
            <a:off x="5124450" y="3708400"/>
            <a:ext cx="64135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6FC9EA41-5F0C-45E9-B241-F97B5A4BAC2D}" type="datetime'2''0''2''6'''' ''run''''-''''''''''''''''''''r''at''''''e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/>
              <a:t>2026 run-rate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646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thinkcell data - do not delete" hidden="1">
            <a:extLst>
              <a:ext uri="{FF2B5EF4-FFF2-40B4-BE49-F238E27FC236}">
                <a16:creationId xmlns:a16="http://schemas.microsoft.com/office/drawing/2014/main" id="{541A374A-054A-5F3B-BEE7-75B9C14A07A8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425096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7" imgW="521" imgH="521" progId="TCLayout.ActiveDocument.1">
                  <p:embed/>
                </p:oleObj>
              </mc:Choice>
              <mc:Fallback>
                <p:oleObj name="thinkcell Slide" r:id="rId37" imgW="521" imgH="521" progId="TCLayout.ActiveDocument.1">
                  <p:embed/>
                  <p:pic>
                    <p:nvPicPr>
                      <p:cNvPr id="43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541A374A-054A-5F3B-BEE7-75B9C14A0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7" name="Google Shape;157;g3cde4f0884d_0_119"/>
          <p:cNvSpPr txBox="1"/>
          <p:nvPr/>
        </p:nvSpPr>
        <p:spPr>
          <a:xfrm>
            <a:off x="460599" y="321589"/>
            <a:ext cx="81768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Newsreader"/>
                <a:ea typeface="Newsreader"/>
                <a:cs typeface="Newsreader"/>
                <a:sym typeface="Newsreader"/>
              </a:rPr>
              <a:t>All segments of Robotics are on pace to see record investment</a:t>
            </a:r>
          </a:p>
        </p:txBody>
      </p:sp>
      <p:sp>
        <p:nvSpPr>
          <p:cNvPr id="158" name="Google Shape;158;g3cde4f0884d_0_119"/>
          <p:cNvSpPr txBox="1"/>
          <p:nvPr/>
        </p:nvSpPr>
        <p:spPr>
          <a:xfrm>
            <a:off x="1426130" y="4804705"/>
            <a:ext cx="4064400" cy="1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700" b="1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r>
              <a:rPr lang="en-US" sz="700" b="0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Pitchbook, F-Prime team analysis</a:t>
            </a:r>
            <a:endParaRPr sz="700" b="1" i="0" u="none" strike="noStrike" cap="none" dirty="0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g3cde4f0884d_0_119"/>
          <p:cNvSpPr txBox="1"/>
          <p:nvPr/>
        </p:nvSpPr>
        <p:spPr>
          <a:xfrm>
            <a:off x="375575" y="688066"/>
            <a:ext cx="4462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Annual venture funding for US, European and Israeli robotics companies</a:t>
            </a:r>
            <a:endParaRPr sz="900" b="1" i="0" u="none" strike="noStrike" cap="none">
              <a:solidFill>
                <a:srgbClr val="000000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60" name="Google Shape;160;g3cde4f0884d_0_1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 b="1">
                <a:solidFill>
                  <a:schemeClr val="dk1"/>
                </a:solidFill>
              </a:rPr>
              <a:t>6</a:t>
            </a:fld>
            <a:endParaRPr sz="800" b="1">
              <a:solidFill>
                <a:schemeClr val="dk1"/>
              </a:solidFill>
            </a:endParaRPr>
          </a:p>
        </p:txBody>
      </p:sp>
      <p:sp>
        <p:nvSpPr>
          <p:cNvPr id="168" name="Google Shape;168;g3cde4f0884d_0_119"/>
          <p:cNvSpPr/>
          <p:nvPr/>
        </p:nvSpPr>
        <p:spPr>
          <a:xfrm>
            <a:off x="6178957" y="1148220"/>
            <a:ext cx="129900" cy="129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3cde4f0884d_0_119"/>
          <p:cNvSpPr txBox="1"/>
          <p:nvPr/>
        </p:nvSpPr>
        <p:spPr>
          <a:xfrm>
            <a:off x="6365378" y="1145295"/>
            <a:ext cx="601500" cy="1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Total</a:t>
            </a:r>
            <a:endParaRPr sz="9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g3cde4f0884d_0_119"/>
          <p:cNvSpPr/>
          <p:nvPr/>
        </p:nvSpPr>
        <p:spPr>
          <a:xfrm>
            <a:off x="6178957" y="1447755"/>
            <a:ext cx="129900" cy="129900"/>
          </a:xfrm>
          <a:prstGeom prst="rect">
            <a:avLst/>
          </a:prstGeom>
          <a:solidFill>
            <a:srgbClr val="ED7B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3cde4f0884d_0_119"/>
          <p:cNvSpPr txBox="1"/>
          <p:nvPr/>
        </p:nvSpPr>
        <p:spPr>
          <a:xfrm>
            <a:off x="6365375" y="1444834"/>
            <a:ext cx="21516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General Purpose Robotics</a:t>
            </a:r>
            <a:br>
              <a:rPr lang="en-US" sz="9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sz="9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Companies building robotics leveraging generative AI, either in humanoid form factors or as foundational models</a:t>
            </a:r>
            <a:r>
              <a:rPr lang="en-US" sz="9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9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g3cde4f0884d_0_119"/>
          <p:cNvSpPr/>
          <p:nvPr/>
        </p:nvSpPr>
        <p:spPr>
          <a:xfrm>
            <a:off x="6178957" y="2090134"/>
            <a:ext cx="129900" cy="129900"/>
          </a:xfrm>
          <a:prstGeom prst="rect">
            <a:avLst/>
          </a:prstGeom>
          <a:solidFill>
            <a:srgbClr val="BCE1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3cde4f0884d_0_119"/>
          <p:cNvSpPr txBox="1"/>
          <p:nvPr/>
        </p:nvSpPr>
        <p:spPr>
          <a:xfrm>
            <a:off x="6365382" y="2087229"/>
            <a:ext cx="18399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Enabling Systems</a:t>
            </a:r>
            <a:br>
              <a:rPr lang="en-US" sz="9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sz="9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Companies building solutions</a:t>
            </a:r>
            <a:br>
              <a:rPr lang="en-US" sz="9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sz="9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 enable the development of AV and Robotics, including sensors, LiDar, Drones, and hardware/</a:t>
            </a:r>
            <a:endParaRPr sz="9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software components</a:t>
            </a:r>
            <a:endParaRPr sz="9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" name="Google Shape;174;g3cde4f0884d_0_119"/>
          <p:cNvSpPr/>
          <p:nvPr/>
        </p:nvSpPr>
        <p:spPr>
          <a:xfrm>
            <a:off x="6178957" y="2979640"/>
            <a:ext cx="129900" cy="129900"/>
          </a:xfrm>
          <a:prstGeom prst="rect">
            <a:avLst/>
          </a:prstGeom>
          <a:solidFill>
            <a:srgbClr val="326C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3cde4f0884d_0_119"/>
          <p:cNvSpPr txBox="1"/>
          <p:nvPr/>
        </p:nvSpPr>
        <p:spPr>
          <a:xfrm>
            <a:off x="6365382" y="2976745"/>
            <a:ext cx="21516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Vertical Robotics</a:t>
            </a:r>
            <a:br>
              <a:rPr lang="en-US" sz="9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sz="9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Companies building vertical-specific robotics across industries including logistics, medical, defense and security, manufacturing, agriculture, construction, and mining</a:t>
            </a:r>
            <a:endParaRPr sz="9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g3cde4f0884d_0_119"/>
          <p:cNvSpPr/>
          <p:nvPr/>
        </p:nvSpPr>
        <p:spPr>
          <a:xfrm>
            <a:off x="6178957" y="3871230"/>
            <a:ext cx="129900" cy="12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3cde4f0884d_0_119"/>
          <p:cNvSpPr txBox="1"/>
          <p:nvPr/>
        </p:nvSpPr>
        <p:spPr>
          <a:xfrm>
            <a:off x="6365382" y="3868335"/>
            <a:ext cx="21516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Autonomous Vehicles (AV)</a:t>
            </a:r>
            <a:br>
              <a:rPr lang="en-US" sz="9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sz="9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Companies building solutions for public road deployments across passenger vehicles, trucking, and delivery</a:t>
            </a:r>
            <a:endParaRPr sz="10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599C487D-2210-43A0-9133-E3BCC1E78C0C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99072008"/>
              </p:ext>
            </p:extLst>
          </p:nvPr>
        </p:nvGraphicFramePr>
        <p:xfrm>
          <a:off x="293688" y="1063625"/>
          <a:ext cx="5630862" cy="3424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9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77A3FD2A-7B32-760F-8967-F554C38E8471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4991100" y="1146175"/>
            <a:ext cx="608013" cy="533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Google Shape;7;p22">
            <a:extLst>
              <a:ext uri="{FF2B5EF4-FFF2-40B4-BE49-F238E27FC236}">
                <a16:creationId xmlns:a16="http://schemas.microsoft.com/office/drawing/2014/main" id="{CCC6A26D-7EB5-6C66-DD5E-A00665CB0C71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 bwMode="gray">
          <a:xfrm>
            <a:off x="771525" y="393541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9B738E6D-1684-4DEF-8E56-4F7F389CFE02}" type="datetime'''''$''''7''''''''''''''''''''''''.''2''''''B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$7.2B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Google Shape;7;p22">
            <a:extLst>
              <a:ext uri="{FF2B5EF4-FFF2-40B4-BE49-F238E27FC236}">
                <a16:creationId xmlns:a16="http://schemas.microsoft.com/office/drawing/2014/main" id="{DF4B95C2-04AC-EA12-4653-D07F8E07F006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 bwMode="gray">
          <a:xfrm>
            <a:off x="771525" y="424021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CB49075E-2CF8-4A27-AB9D-F3102BC86096}" type="datetime'$''''''''''''''''4''''''''.1B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$4.1B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Google Shape;7;p22">
            <a:extLst>
              <a:ext uri="{FF2B5EF4-FFF2-40B4-BE49-F238E27FC236}">
                <a16:creationId xmlns:a16="http://schemas.microsoft.com/office/drawing/2014/main" id="{14C8E501-28CF-A014-FDAC-CBFC094CE0E0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801688" y="4468813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DBDACE0F-71CA-4932-A06C-3868B6CC864E}" type="datetime'''''''2''''''''''0''''''''''''2''''''''''2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2022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Google Shape;7;p22">
            <a:extLst>
              <a:ext uri="{FF2B5EF4-FFF2-40B4-BE49-F238E27FC236}">
                <a16:creationId xmlns:a16="http://schemas.microsoft.com/office/drawing/2014/main" id="{2CEBEEF7-1060-6669-8BCA-6F471F132592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gray">
          <a:xfrm>
            <a:off x="2016125" y="3897313"/>
            <a:ext cx="301625" cy="109538"/>
          </a:xfrm>
          <a:prstGeom prst="rect">
            <a:avLst/>
          </a:prstGeom>
          <a:solidFill>
            <a:srgbClr val="ED7B57"/>
          </a:solidFill>
          <a:ln>
            <a:noFill/>
          </a:ln>
          <a:effectLst/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3D561DD5-B01F-4E4C-B14E-931516BE8679}" type="datetime'''''$''''''''''''0''.''''''''''''3''''''''''''''B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$0.3B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Google Shape;7;p22">
            <a:extLst>
              <a:ext uri="{FF2B5EF4-FFF2-40B4-BE49-F238E27FC236}">
                <a16:creationId xmlns:a16="http://schemas.microsoft.com/office/drawing/2014/main" id="{CECF42A8-B133-6FB1-C85E-11B7EEC806F1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 bwMode="gray">
          <a:xfrm>
            <a:off x="1712913" y="3924300"/>
            <a:ext cx="301625" cy="109538"/>
          </a:xfrm>
          <a:prstGeom prst="rect">
            <a:avLst/>
          </a:prstGeom>
          <a:solidFill>
            <a:srgbClr val="BCE1F1"/>
          </a:solidFill>
          <a:ln>
            <a:noFill/>
          </a:ln>
          <a:effectLst/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6A5F3FEF-7BF8-4AA6-9FC8-2ECDB0F37447}" type="datetime'''''''''''''''''''''$0''''''''''.''''''''''''''''''''7B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$0.7B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Google Shape;7;p22">
            <a:extLst>
              <a:ext uri="{FF2B5EF4-FFF2-40B4-BE49-F238E27FC236}">
                <a16:creationId xmlns:a16="http://schemas.microsoft.com/office/drawing/2014/main" id="{6A2DA135-EF45-8A97-85D9-124A10854FCC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 bwMode="gray">
          <a:xfrm>
            <a:off x="1863725" y="408781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3D968416-1381-433F-BC32-6B74F1DC9281}" type="datetime'''''''$''''''''''''''''''''''''''''''''5''.''''4''B''''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$5.4B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" name="Google Shape;7;p22">
            <a:extLst>
              <a:ext uri="{FF2B5EF4-FFF2-40B4-BE49-F238E27FC236}">
                <a16:creationId xmlns:a16="http://schemas.microsoft.com/office/drawing/2014/main" id="{1828D16F-EAA5-6857-A1A7-C95A8DB79881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 bwMode="gray">
          <a:xfrm>
            <a:off x="1863725" y="429101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6EA07663-FF6B-4BC1-B345-48A788DF017D}" type="datetime'''''''''''''''''$''''''''2''''''''.''''2B''''''''''''''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$2.2B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Google Shape;7;p22">
            <a:extLst>
              <a:ext uri="{FF2B5EF4-FFF2-40B4-BE49-F238E27FC236}">
                <a16:creationId xmlns:a16="http://schemas.microsoft.com/office/drawing/2014/main" id="{FA141F7B-1362-F7D4-CE3F-C1B97AA704D2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 bwMode="auto">
          <a:xfrm>
            <a:off x="1893888" y="4468813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9BEA47EB-1745-4F44-A2B5-D07AA5E53B81}" type="datetime'''''2''''''''''''''''''0''2''''''''3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2023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Google Shape;7;p22">
            <a:extLst>
              <a:ext uri="{FF2B5EF4-FFF2-40B4-BE49-F238E27FC236}">
                <a16:creationId xmlns:a16="http://schemas.microsoft.com/office/drawing/2014/main" id="{1A32AA02-39D2-5DA1-9EF4-A20ECAFADBE6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 bwMode="gray">
          <a:xfrm>
            <a:off x="3109913" y="333216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25163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0688A9E3-BD1E-4238-9933-471599C200F2}" type="datetime'''''$''''''''''''''2''''''''''''''''''''.''''0B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$2.0B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Google Shape;7;p22">
            <a:extLst>
              <a:ext uri="{FF2B5EF4-FFF2-40B4-BE49-F238E27FC236}">
                <a16:creationId xmlns:a16="http://schemas.microsoft.com/office/drawing/2014/main" id="{FB92EFC7-A0E6-B111-9EF9-5752DEE0CC49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 bwMode="gray">
          <a:xfrm>
            <a:off x="2806700" y="3419475"/>
            <a:ext cx="301625" cy="109538"/>
          </a:xfrm>
          <a:prstGeom prst="rect">
            <a:avLst/>
          </a:prstGeom>
          <a:solidFill>
            <a:srgbClr val="BCE1F1"/>
          </a:solidFill>
          <a:ln>
            <a:noFill/>
          </a:ln>
          <a:effectLst/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96ACAF08-8520-4860-BFC5-F6FD6DFF539E}" type="datetime'''''''''''''$''''''1''.''''''''''3''''''''''B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$1.3B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Google Shape;7;p22">
            <a:extLst>
              <a:ext uri="{FF2B5EF4-FFF2-40B4-BE49-F238E27FC236}">
                <a16:creationId xmlns:a16="http://schemas.microsoft.com/office/drawing/2014/main" id="{42CDA3D5-37CE-EB34-6BA6-C2B470B23690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 bwMode="gray">
          <a:xfrm>
            <a:off x="2957513" y="3676650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78911579-548C-41F1-9CA1-EBFD28866631}" type="datetime'''''''''''''$''''8''''''.3''B''''''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$8.3B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Google Shape;7;p22">
            <a:extLst>
              <a:ext uri="{FF2B5EF4-FFF2-40B4-BE49-F238E27FC236}">
                <a16:creationId xmlns:a16="http://schemas.microsoft.com/office/drawing/2014/main" id="{F1CA51D1-AFB6-7CC0-64ED-88ABC6374DBD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 bwMode="gray">
          <a:xfrm>
            <a:off x="2957513" y="4124325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C4595354-E7D8-4C6D-A3DE-656F6C4E0D0A}" type="datetime'''''''''''''''''''''''$''''8''''''.''4''''''''''''''''B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$8.4B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Google Shape;7;p22">
            <a:extLst>
              <a:ext uri="{FF2B5EF4-FFF2-40B4-BE49-F238E27FC236}">
                <a16:creationId xmlns:a16="http://schemas.microsoft.com/office/drawing/2014/main" id="{D62FF157-E133-DE3F-F485-D759B19E9F63}"/>
              </a:ext>
            </a:extLst>
          </p:cNvPr>
          <p:cNvSpPr txBox="1">
            <a:spLocks/>
          </p:cNvSpPr>
          <p:nvPr>
            <p:custDataLst>
              <p:tags r:id="rId16"/>
            </p:custDataLst>
          </p:nvPr>
        </p:nvSpPr>
        <p:spPr bwMode="auto">
          <a:xfrm>
            <a:off x="2987675" y="4468813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C6084CC8-BB96-422B-AD70-841AE8C12F28}" type="datetime'''''''''''''''''''''''''''''''''''''2''''0''''''2''''4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2024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Google Shape;7;p22">
            <a:extLst>
              <a:ext uri="{FF2B5EF4-FFF2-40B4-BE49-F238E27FC236}">
                <a16:creationId xmlns:a16="http://schemas.microsoft.com/office/drawing/2014/main" id="{23FA95B0-A7EF-D5C9-A84A-74FD9A94D04B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 bwMode="gray">
          <a:xfrm>
            <a:off x="4049713" y="3322638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25163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AD8FD61F-E414-4103-BA14-F82371C225AA}" type="datetime'''''''''''$''''''''''6.''''''''2''B''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$6.2B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Google Shape;7;p22">
            <a:extLst>
              <a:ext uri="{FF2B5EF4-FFF2-40B4-BE49-F238E27FC236}">
                <a16:creationId xmlns:a16="http://schemas.microsoft.com/office/drawing/2014/main" id="{A84D7A11-EB8B-206E-17A1-85AF0B9449BE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 bwMode="gray">
          <a:xfrm>
            <a:off x="923925" y="3659188"/>
            <a:ext cx="301625" cy="109538"/>
          </a:xfrm>
          <a:prstGeom prst="rect">
            <a:avLst/>
          </a:prstGeom>
          <a:solidFill>
            <a:srgbClr val="ED7B57"/>
          </a:solidFill>
          <a:ln>
            <a:noFill/>
          </a:ln>
          <a:effectLst/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5AAAF3D5-3580-4B78-BB17-A8559E96555F}" type="datetime'''''''''''''$''''''''''''''''''''0''''''.''''2''''''''''B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$0.2B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Google Shape;7;p22">
            <a:extLst>
              <a:ext uri="{FF2B5EF4-FFF2-40B4-BE49-F238E27FC236}">
                <a16:creationId xmlns:a16="http://schemas.microsoft.com/office/drawing/2014/main" id="{41C1CCE1-1713-042C-6930-A9739BDBB659}"/>
              </a:ext>
            </a:extLst>
          </p:cNvPr>
          <p:cNvSpPr txBox="1">
            <a:spLocks/>
          </p:cNvSpPr>
          <p:nvPr>
            <p:custDataLst>
              <p:tags r:id="rId19"/>
            </p:custDataLst>
          </p:nvPr>
        </p:nvSpPr>
        <p:spPr bwMode="gray">
          <a:xfrm>
            <a:off x="4021138" y="3937000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AE2122B6-9967-44C7-9B9B-ADF052CFEDA8}" type="datetime'''''''''''''''''''$''''''''''''''''''1''''''3''.5''''B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$13.5B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" name="Google Shape;7;p22">
            <a:extLst>
              <a:ext uri="{FF2B5EF4-FFF2-40B4-BE49-F238E27FC236}">
                <a16:creationId xmlns:a16="http://schemas.microsoft.com/office/drawing/2014/main" id="{F9DA4D44-6C33-57EB-7D4D-0B0E2D22663C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 bwMode="gray">
          <a:xfrm>
            <a:off x="4049713" y="4325938"/>
            <a:ext cx="301625" cy="109538"/>
          </a:xfrm>
          <a:prstGeom prst="rect">
            <a:avLst/>
          </a:prstGeom>
          <a:solidFill>
            <a:srgbClr val="225163"/>
          </a:solidFill>
          <a:ln>
            <a:noFill/>
          </a:ln>
          <a:effectLst/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04C150C8-1D31-4177-AA05-4008EABEF0A2}" type="datetime'''''$''''''''''''''''0.''''''''9''''''''''''B'''''">
              <a:rPr lang="en-US" altLang="en-US" sz="800" b="1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$0.9B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Google Shape;7;p22">
            <a:extLst>
              <a:ext uri="{FF2B5EF4-FFF2-40B4-BE49-F238E27FC236}">
                <a16:creationId xmlns:a16="http://schemas.microsoft.com/office/drawing/2014/main" id="{473055DA-1590-03F2-2D7A-E12886B5416C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 bwMode="auto">
          <a:xfrm>
            <a:off x="4079875" y="4468813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B7BE097B-8980-4E6C-8D91-29425330E2A2}" type="datetime'''''''''''''''''''''''''''2''''''''''0''''2''''''''5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2025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Google Shape;7;p22">
            <a:extLst>
              <a:ext uri="{FF2B5EF4-FFF2-40B4-BE49-F238E27FC236}">
                <a16:creationId xmlns:a16="http://schemas.microsoft.com/office/drawing/2014/main" id="{7839F0AC-327D-B18B-A254-62F55B1B8A19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 bwMode="gray">
          <a:xfrm>
            <a:off x="620713" y="3705225"/>
            <a:ext cx="301625" cy="109538"/>
          </a:xfrm>
          <a:prstGeom prst="rect">
            <a:avLst/>
          </a:prstGeom>
          <a:solidFill>
            <a:srgbClr val="BCE1F1"/>
          </a:solidFill>
          <a:ln>
            <a:noFill/>
          </a:ln>
          <a:effectLst/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65E2B035-23A8-4E84-A8C5-63261765607E}" type="datetime'''''$''''''''1''''''''''''.''''''4''''''B''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$1.4B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Google Shape;7;p22">
            <a:extLst>
              <a:ext uri="{FF2B5EF4-FFF2-40B4-BE49-F238E27FC236}">
                <a16:creationId xmlns:a16="http://schemas.microsoft.com/office/drawing/2014/main" id="{5C223002-7D61-C45A-2DCC-474496CE1158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 bwMode="gray">
          <a:xfrm>
            <a:off x="5143500" y="1358900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BDBDB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22A29877-331A-4E7D-BAEC-0FE558AF0F01}" type="datetime'''''''''''''''$''''''''''''''9''.''''9''''''''''''B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$9.9B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Google Shape;7;p22">
            <a:extLst>
              <a:ext uri="{FF2B5EF4-FFF2-40B4-BE49-F238E27FC236}">
                <a16:creationId xmlns:a16="http://schemas.microsoft.com/office/drawing/2014/main" id="{EF4A182C-532A-C620-9441-AF1AC407A803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 bwMode="gray">
          <a:xfrm>
            <a:off x="5143500" y="1773238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25163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1A1AB55E-D5D5-40E5-9105-73813FC66FA5}" type="datetime'''''''''''''''$''''''5''''''''''''''''''''.''''''''''5B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$5.5B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" name="Google Shape;7;p22">
            <a:extLst>
              <a:ext uri="{FF2B5EF4-FFF2-40B4-BE49-F238E27FC236}">
                <a16:creationId xmlns:a16="http://schemas.microsoft.com/office/drawing/2014/main" id="{F71E1918-1B2F-C189-2293-74CC9422ADBB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 bwMode="gray">
          <a:xfrm>
            <a:off x="5143500" y="1954213"/>
            <a:ext cx="301625" cy="109538"/>
          </a:xfrm>
          <a:prstGeom prst="rect">
            <a:avLst/>
          </a:prstGeom>
          <a:solidFill>
            <a:srgbClr val="BCE1F1"/>
          </a:solidFill>
          <a:ln>
            <a:noFill/>
          </a:ln>
          <a:effectLst/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F76D25C5-62E8-4646-8656-77D2D2D88F24}" type="datetime'$''''''''''''''''1.''''''''''''''''''''''''''''3''B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$1.3B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Google Shape;7;p22">
            <a:extLst>
              <a:ext uri="{FF2B5EF4-FFF2-40B4-BE49-F238E27FC236}">
                <a16:creationId xmlns:a16="http://schemas.microsoft.com/office/drawing/2014/main" id="{D5DA0E6E-3A91-8065-37E4-9A6858681114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 bwMode="gray">
          <a:xfrm>
            <a:off x="5114925" y="2667000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1C1CBBAC-A7E9-4C4A-9552-917083E3D319}" type="datetime'''''''''''''$''''''2''5''''''''''.2''''''''''B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$25.2B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2" name="Google Shape;7;p22">
            <a:extLst>
              <a:ext uri="{FF2B5EF4-FFF2-40B4-BE49-F238E27FC236}">
                <a16:creationId xmlns:a16="http://schemas.microsoft.com/office/drawing/2014/main" id="{1815EC4A-E57A-CFBA-A7D7-6B025EBD002F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 bwMode="gray">
          <a:xfrm>
            <a:off x="5114925" y="3848100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B96D975A-A1CC-40D1-8C5D-10B74006FBA3}" type="datetime'''''''$1''''''''''''''8''''.''''''7''''B'''''''''''''''">
              <a:rPr lang="en-US" altLang="en-US" sz="800" b="1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$18.7B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Google Shape;7;p22">
            <a:extLst>
              <a:ext uri="{FF2B5EF4-FFF2-40B4-BE49-F238E27FC236}">
                <a16:creationId xmlns:a16="http://schemas.microsoft.com/office/drawing/2014/main" id="{145738F5-EB41-A3D7-4B0A-5A73A280D59E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 bwMode="auto">
          <a:xfrm>
            <a:off x="5173663" y="4468813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C995935D-FEF3-4F94-A57F-D82D45FC9E9F}" type="datetime'''''''2''''''''''''''''''''''''''''''''''''0''2''''6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2026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Google Shape;7;p22">
            <a:extLst>
              <a:ext uri="{FF2B5EF4-FFF2-40B4-BE49-F238E27FC236}">
                <a16:creationId xmlns:a16="http://schemas.microsoft.com/office/drawing/2014/main" id="{5ABE6EBC-FDB9-BF6D-0027-28699CAF2D10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 bwMode="gray">
          <a:xfrm>
            <a:off x="742950" y="3549650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534C8281-0905-44EC-9A6C-CF5B7966C349}" type="datetime'''''''$''''''''''''''''''1''''''3''''''''''.''''0''''''B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$13.0B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Google Shape;7;p22">
            <a:extLst>
              <a:ext uri="{FF2B5EF4-FFF2-40B4-BE49-F238E27FC236}">
                <a16:creationId xmlns:a16="http://schemas.microsoft.com/office/drawing/2014/main" id="{6F742612-8466-9067-CE7C-39D50141FCF0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 bwMode="gray">
          <a:xfrm>
            <a:off x="1863725" y="3787775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626B4146-80A7-4B55-8BBD-2B584721C801}" type="datetime'''''''''''''''''''''''$''''''''8''''''''.6''B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$8.6B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Google Shape;7;p22">
            <a:extLst>
              <a:ext uri="{FF2B5EF4-FFF2-40B4-BE49-F238E27FC236}">
                <a16:creationId xmlns:a16="http://schemas.microsoft.com/office/drawing/2014/main" id="{4FF8DD24-5A3B-CFF6-B69D-AA638104C94B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 bwMode="gray">
          <a:xfrm>
            <a:off x="2928938" y="3198813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C495751F-4895-4C32-AF39-B1525A54743F}" type="datetime'''''$''''''''''''1''''''9''''''.9''''''B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$19.9B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Google Shape;7;p22">
            <a:extLst>
              <a:ext uri="{FF2B5EF4-FFF2-40B4-BE49-F238E27FC236}">
                <a16:creationId xmlns:a16="http://schemas.microsoft.com/office/drawing/2014/main" id="{CE6B1BD9-9E0C-2E34-6855-8CBC4391648D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 bwMode="gray">
          <a:xfrm>
            <a:off x="4021138" y="3076575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C5D917-4F2B-43B8-A032-E1A257564C3F}" type="datetime'''''''''''''''$''''22''''''''.''''''''''''2''B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$22.2B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Google Shape;7;p22">
            <a:extLst>
              <a:ext uri="{FF2B5EF4-FFF2-40B4-BE49-F238E27FC236}">
                <a16:creationId xmlns:a16="http://schemas.microsoft.com/office/drawing/2014/main" id="{5F0B0A7B-E9C8-006C-AB64-9660EE71D692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 bwMode="gray">
          <a:xfrm>
            <a:off x="5114925" y="1011238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F60C6D4B-D3A7-43E5-88EE-26B3299C2EE4}" type="datetime'$''6''''0''''''''''''.''''''''''''''7''''''''''''''''B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$60.7B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" name="Google Shape;7;p22">
            <a:extLst>
              <a:ext uri="{FF2B5EF4-FFF2-40B4-BE49-F238E27FC236}">
                <a16:creationId xmlns:a16="http://schemas.microsoft.com/office/drawing/2014/main" id="{D0EBD89E-6BBF-9779-ADAB-6819C450820E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 bwMode="gray">
          <a:xfrm>
            <a:off x="4049713" y="3530600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CE1F1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32D32ABB-75D1-4911-94E8-8EF3F8FC9F3F}" type="datetime'''''$''''''1''''''.''6B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$1.6B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thinkcell data - do not delete" hidden="1">
            <a:extLst>
              <a:ext uri="{FF2B5EF4-FFF2-40B4-BE49-F238E27FC236}">
                <a16:creationId xmlns:a16="http://schemas.microsoft.com/office/drawing/2014/main" id="{EEA65647-1BA5-33FD-29DF-B6125E7CF282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268108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50" imgW="521" imgH="521" progId="TCLayout.ActiveDocument.1">
                  <p:embed/>
                </p:oleObj>
              </mc:Choice>
              <mc:Fallback>
                <p:oleObj name="thinkcell Slide" r:id="rId50" imgW="521" imgH="521" progId="TCLayout.ActiveDocument.1">
                  <p:embed/>
                  <p:pic>
                    <p:nvPicPr>
                      <p:cNvPr id="37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EEA65647-1BA5-33FD-29DF-B6125E7CF2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" name="Google Shape;209;p5"/>
          <p:cNvSpPr txBox="1"/>
          <p:nvPr/>
        </p:nvSpPr>
        <p:spPr>
          <a:xfrm>
            <a:off x="460599" y="271377"/>
            <a:ext cx="75144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Nearly all the investment gains are from mega rounds of $250M+</a:t>
            </a:r>
          </a:p>
        </p:txBody>
      </p:sp>
      <p:sp>
        <p:nvSpPr>
          <p:cNvPr id="210" name="Google Shape;210;p5"/>
          <p:cNvSpPr txBox="1"/>
          <p:nvPr/>
        </p:nvSpPr>
        <p:spPr>
          <a:xfrm>
            <a:off x="5557237" y="3998923"/>
            <a:ext cx="764700" cy="1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$2.5M – $15M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5"/>
          <p:cNvSpPr txBox="1"/>
          <p:nvPr/>
        </p:nvSpPr>
        <p:spPr>
          <a:xfrm>
            <a:off x="5557247" y="3835395"/>
            <a:ext cx="807900" cy="1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$15M – $50M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5"/>
          <p:cNvSpPr txBox="1"/>
          <p:nvPr/>
        </p:nvSpPr>
        <p:spPr>
          <a:xfrm>
            <a:off x="5557250" y="3671325"/>
            <a:ext cx="1154400" cy="1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$50M - $250M</a:t>
            </a:r>
            <a:endParaRPr sz="7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5"/>
          <p:cNvSpPr txBox="1"/>
          <p:nvPr/>
        </p:nvSpPr>
        <p:spPr>
          <a:xfrm>
            <a:off x="1426124" y="4804213"/>
            <a:ext cx="5280776" cy="1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 b="1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Note</a:t>
            </a:r>
            <a:r>
              <a:rPr lang="en-US" sz="700" b="0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Analysis excludes rounds &lt;$2.5M and do not include a run rate, and hence numbers do not match to previous pages</a:t>
            </a:r>
            <a:endParaRPr sz="700" b="0" i="0" u="none" strike="noStrike" cap="none" dirty="0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 b="1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r>
              <a:rPr lang="en-US" sz="700" b="0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Pitchbook, F-Prime team analysis, </a:t>
            </a:r>
            <a:r>
              <a:rPr lang="en-US" sz="700" b="0" i="0" u="none" strike="noStrike" cap="none" dirty="0" err="1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Dealroom</a:t>
            </a:r>
            <a:r>
              <a:rPr lang="en-US" sz="700" b="0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Pulse 2.0, TechCrunch, </a:t>
            </a:r>
            <a:r>
              <a:rPr lang="en-US" sz="700" b="0" i="0" u="none" strike="noStrike" cap="none" dirty="0" err="1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CTech</a:t>
            </a:r>
            <a:endParaRPr sz="700" b="0" i="0" u="none" strike="noStrike" cap="none" dirty="0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00" b="0" i="0" u="none" strike="noStrike" cap="none" dirty="0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" name="Google Shape;218;p5"/>
          <p:cNvSpPr txBox="1"/>
          <p:nvPr/>
        </p:nvSpPr>
        <p:spPr>
          <a:xfrm>
            <a:off x="5557250" y="3509169"/>
            <a:ext cx="1154400" cy="1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$250 Million+</a:t>
            </a:r>
            <a:endParaRPr sz="7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fld>
            <a:endParaRPr sz="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5"/>
          <p:cNvSpPr txBox="1"/>
          <p:nvPr/>
        </p:nvSpPr>
        <p:spPr>
          <a:xfrm>
            <a:off x="375575" y="880163"/>
            <a:ext cx="2758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900" b="1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Investment dollars by deal size, $B (Deal Count)</a:t>
            </a:r>
            <a:endParaRPr sz="900" b="1" i="0" u="none" strike="noStrike" cap="none">
              <a:solidFill>
                <a:srgbClr val="000000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246" name="Google Shape;246;p5"/>
          <p:cNvSpPr/>
          <p:nvPr/>
        </p:nvSpPr>
        <p:spPr>
          <a:xfrm>
            <a:off x="5370821" y="3669151"/>
            <a:ext cx="129900" cy="129900"/>
          </a:xfrm>
          <a:prstGeom prst="rect">
            <a:avLst/>
          </a:prstGeom>
          <a:solidFill>
            <a:srgbClr val="BCE1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5"/>
          <p:cNvSpPr/>
          <p:nvPr/>
        </p:nvSpPr>
        <p:spPr>
          <a:xfrm>
            <a:off x="5370821" y="3830610"/>
            <a:ext cx="129900" cy="129900"/>
          </a:xfrm>
          <a:prstGeom prst="rect">
            <a:avLst/>
          </a:prstGeom>
          <a:solidFill>
            <a:srgbClr val="326C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5"/>
          <p:cNvSpPr/>
          <p:nvPr/>
        </p:nvSpPr>
        <p:spPr>
          <a:xfrm>
            <a:off x="5370821" y="3992069"/>
            <a:ext cx="129900" cy="129900"/>
          </a:xfrm>
          <a:prstGeom prst="rect">
            <a:avLst/>
          </a:prstGeom>
          <a:solidFill>
            <a:srgbClr val="ED7B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5"/>
          <p:cNvSpPr/>
          <p:nvPr/>
        </p:nvSpPr>
        <p:spPr>
          <a:xfrm>
            <a:off x="5370821" y="3507519"/>
            <a:ext cx="129900" cy="12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1" name="Chart 40">
            <a:extLst>
              <a:ext uri="{FF2B5EF4-FFF2-40B4-BE49-F238E27FC236}">
                <a16:creationId xmlns:a16="http://schemas.microsoft.com/office/drawing/2014/main" id="{83C822E2-5D85-BBC6-E48B-278D2EA24354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75684066"/>
              </p:ext>
            </p:extLst>
          </p:nvPr>
        </p:nvGraphicFramePr>
        <p:xfrm>
          <a:off x="293688" y="1117600"/>
          <a:ext cx="4962525" cy="331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2"/>
          </a:graphicData>
        </a:graphic>
      </p:graphicFrame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264185E5-EBE8-D1CE-FBAB-D79DE689EAC5}"/>
              </a:ext>
            </a:extLst>
          </p:cNvPr>
          <p:cNvCxnSpPr/>
          <p:nvPr>
            <p:custDataLst>
              <p:tags r:id="rId3"/>
            </p:custDataLst>
          </p:nvPr>
        </p:nvCxnSpPr>
        <p:spPr bwMode="white">
          <a:xfrm>
            <a:off x="4427538" y="2503488"/>
            <a:ext cx="533400" cy="0"/>
          </a:xfrm>
          <a:prstGeom prst="line">
            <a:avLst/>
          </a:prstGeom>
          <a:ln w="6350" cap="flat" cmpd="sng" algn="ctr">
            <a:solidFill>
              <a:schemeClr val="bg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EF89FAA8-E6D9-7139-6DE2-A31D22ABB995}"/>
              </a:ext>
            </a:extLst>
          </p:cNvPr>
          <p:cNvCxnSpPr/>
          <p:nvPr>
            <p:custDataLst>
              <p:tags r:id="rId4"/>
            </p:custDataLst>
          </p:nvPr>
        </p:nvCxnSpPr>
        <p:spPr bwMode="white">
          <a:xfrm>
            <a:off x="4427538" y="2193925"/>
            <a:ext cx="0" cy="309563"/>
          </a:xfrm>
          <a:prstGeom prst="line">
            <a:avLst/>
          </a:prstGeom>
          <a:ln w="6350" cap="flat" cmpd="sng" algn="ctr">
            <a:solidFill>
              <a:schemeClr val="bg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8" name="Straight Connector 287">
            <a:extLst>
              <a:ext uri="{FF2B5EF4-FFF2-40B4-BE49-F238E27FC236}">
                <a16:creationId xmlns:a16="http://schemas.microsoft.com/office/drawing/2014/main" id="{48DAD54A-0F25-F738-CCD5-7FEAC5971F16}"/>
              </a:ext>
            </a:extLst>
          </p:cNvPr>
          <p:cNvCxnSpPr/>
          <p:nvPr>
            <p:custDataLst>
              <p:tags r:id="rId5"/>
            </p:custDataLst>
          </p:nvPr>
        </p:nvCxnSpPr>
        <p:spPr bwMode="white">
          <a:xfrm>
            <a:off x="4960938" y="2193925"/>
            <a:ext cx="0" cy="309563"/>
          </a:xfrm>
          <a:prstGeom prst="line">
            <a:avLst/>
          </a:prstGeom>
          <a:ln w="6350" cap="flat" cmpd="sng" algn="ctr">
            <a:solidFill>
              <a:schemeClr val="bg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9" name="Rectangle 288">
            <a:extLst>
              <a:ext uri="{FF2B5EF4-FFF2-40B4-BE49-F238E27FC236}">
                <a16:creationId xmlns:a16="http://schemas.microsoft.com/office/drawing/2014/main" id="{2D306369-11E6-1B8D-2678-2E6344776045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4427538" y="1200153"/>
            <a:ext cx="533400" cy="993775"/>
          </a:xfrm>
          <a:prstGeom prst="rect">
            <a:avLst/>
          </a:prstGeom>
          <a:noFill/>
          <a:ln w="6350" cap="flat" cmpd="sng" algn="ctr">
            <a:solidFill>
              <a:schemeClr val="bg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C252962-3031-BC25-677D-996A2A8AFA13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 flipH="1">
            <a:off x="2014538" y="3776663"/>
            <a:ext cx="80963" cy="134937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770787-63E1-67DC-CA82-3FC2A03E52A8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 flipH="1">
            <a:off x="1055688" y="4214813"/>
            <a:ext cx="79375" cy="9842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D6658C7-5FB7-4041-D76F-D2D6C9365639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 flipH="1">
            <a:off x="1055688" y="3995738"/>
            <a:ext cx="79375" cy="204787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5F8E201-BFC1-D934-BEA3-27CD238778B5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 flipH="1">
            <a:off x="2014538" y="4214813"/>
            <a:ext cx="80963" cy="96837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1E084DC-22D0-D090-0462-5082B00FECF4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 flipH="1">
            <a:off x="2014538" y="4105275"/>
            <a:ext cx="80963" cy="11747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B27D2F5-2DB8-DF22-3B9E-9D9F2D3B5489}"/>
              </a:ext>
            </a:extLst>
          </p:cNvPr>
          <p:cNvCxnSpPr/>
          <p:nvPr>
            <p:custDataLst>
              <p:tags r:id="rId12"/>
            </p:custDataLst>
          </p:nvPr>
        </p:nvCxnSpPr>
        <p:spPr bwMode="auto">
          <a:xfrm flipH="1">
            <a:off x="2974975" y="4214813"/>
            <a:ext cx="79375" cy="96837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AB05DDF-603D-D5BA-8887-59F8B8DCDEFC}"/>
              </a:ext>
            </a:extLst>
          </p:cNvPr>
          <p:cNvCxnSpPr/>
          <p:nvPr>
            <p:custDataLst>
              <p:tags r:id="rId13"/>
            </p:custDataLst>
          </p:nvPr>
        </p:nvCxnSpPr>
        <p:spPr bwMode="auto">
          <a:xfrm flipH="1">
            <a:off x="2974975" y="4105275"/>
            <a:ext cx="79375" cy="11112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0216EB2-0B1A-DBE7-464F-DC8ED45BFCA6}"/>
              </a:ext>
            </a:extLst>
          </p:cNvPr>
          <p:cNvCxnSpPr/>
          <p:nvPr>
            <p:custDataLst>
              <p:tags r:id="rId14"/>
            </p:custDataLst>
          </p:nvPr>
        </p:nvCxnSpPr>
        <p:spPr bwMode="auto">
          <a:xfrm flipH="1">
            <a:off x="3933825" y="4214813"/>
            <a:ext cx="80963" cy="9525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BD87DAA-397E-A0DF-4D70-200CA56BD20D}"/>
              </a:ext>
            </a:extLst>
          </p:cNvPr>
          <p:cNvCxnSpPr/>
          <p:nvPr>
            <p:custDataLst>
              <p:tags r:id="rId15"/>
            </p:custDataLst>
          </p:nvPr>
        </p:nvCxnSpPr>
        <p:spPr bwMode="auto">
          <a:xfrm flipH="1">
            <a:off x="4894263" y="4214813"/>
            <a:ext cx="79375" cy="10160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2" name="Google Shape;7;p22">
            <a:extLst>
              <a:ext uri="{FF2B5EF4-FFF2-40B4-BE49-F238E27FC236}">
                <a16:creationId xmlns:a16="http://schemas.microsoft.com/office/drawing/2014/main" id="{1314E388-A095-B2A3-94B3-F535664D819E}"/>
              </a:ext>
            </a:extLst>
          </p:cNvPr>
          <p:cNvSpPr txBox="1">
            <a:spLocks/>
          </p:cNvSpPr>
          <p:nvPr>
            <p:custDataLst>
              <p:tags r:id="rId16"/>
            </p:custDataLst>
          </p:nvPr>
        </p:nvSpPr>
        <p:spPr bwMode="gray">
          <a:xfrm>
            <a:off x="2595563" y="3411538"/>
            <a:ext cx="3587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B9712F06-29C8-4D68-B831-1E6CB9D35737}" type="datetime'''''''''''''''''''''''''$''1''''''''''''''''''''3.''''''0B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$13.0B</a:t>
            </a:fld>
            <a:endParaRPr lang="en-US" alt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(13)</a:t>
            </a:r>
          </a:p>
        </p:txBody>
      </p:sp>
      <p:sp>
        <p:nvSpPr>
          <p:cNvPr id="15" name="Google Shape;7;p22">
            <a:extLst>
              <a:ext uri="{FF2B5EF4-FFF2-40B4-BE49-F238E27FC236}">
                <a16:creationId xmlns:a16="http://schemas.microsoft.com/office/drawing/2014/main" id="{D2D847CB-D9AB-9807-92DF-7AD8DEE29D69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 bwMode="auto">
          <a:xfrm>
            <a:off x="2654300" y="4383088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F1F0E14D-5263-413C-B5A9-0ACB49F699FD}" type="datetime'''''''''''''''''''''2''''''''''0''''''''''''2''4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2024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Google Shape;7;p22">
            <a:extLst>
              <a:ext uri="{FF2B5EF4-FFF2-40B4-BE49-F238E27FC236}">
                <a16:creationId xmlns:a16="http://schemas.microsoft.com/office/drawing/2014/main" id="{AA204A49-2C3F-A040-2D7D-CD4F5C22D2A6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 bwMode="gray">
          <a:xfrm>
            <a:off x="4014788" y="4105275"/>
            <a:ext cx="3016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FCCC183C-E608-4238-A787-78983717915D}" type="datetime'''''$''1''''.''''''''2''''''B''''''''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$1.2B</a:t>
            </a:fld>
            <a:endParaRPr lang="en-US" alt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(190)</a:t>
            </a:r>
          </a:p>
        </p:txBody>
      </p:sp>
      <p:sp>
        <p:nvSpPr>
          <p:cNvPr id="17" name="Google Shape;7;p22">
            <a:extLst>
              <a:ext uri="{FF2B5EF4-FFF2-40B4-BE49-F238E27FC236}">
                <a16:creationId xmlns:a16="http://schemas.microsoft.com/office/drawing/2014/main" id="{735C6F80-E5D3-7FFC-77D1-9FC2A95D44CF}"/>
              </a:ext>
            </a:extLst>
          </p:cNvPr>
          <p:cNvSpPr txBox="1">
            <a:spLocks/>
          </p:cNvSpPr>
          <p:nvPr>
            <p:custDataLst>
              <p:tags r:id="rId19"/>
            </p:custDataLst>
          </p:nvPr>
        </p:nvSpPr>
        <p:spPr bwMode="gray">
          <a:xfrm>
            <a:off x="3582988" y="4100513"/>
            <a:ext cx="301625" cy="219075"/>
          </a:xfrm>
          <a:prstGeom prst="rect">
            <a:avLst/>
          </a:prstGeom>
          <a:solidFill>
            <a:srgbClr val="326CB9"/>
          </a:solidFill>
          <a:ln>
            <a:noFill/>
          </a:ln>
          <a:effectLst/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33D2F997-C47F-4F8B-B6CD-A62CDA1B9F07}" type="datetime'''''''''$''''''''2''''''''''''''''.''''''''0''''''B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$2.0B</a:t>
            </a:fld>
            <a:endParaRPr lang="en-US" alt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(81)</a:t>
            </a:r>
          </a:p>
        </p:txBody>
      </p:sp>
      <p:sp>
        <p:nvSpPr>
          <p:cNvPr id="18" name="Google Shape;7;p22">
            <a:extLst>
              <a:ext uri="{FF2B5EF4-FFF2-40B4-BE49-F238E27FC236}">
                <a16:creationId xmlns:a16="http://schemas.microsoft.com/office/drawing/2014/main" id="{B0993F88-8866-FFF1-6B9F-63861470CD42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 bwMode="gray">
          <a:xfrm>
            <a:off x="3582988" y="3816350"/>
            <a:ext cx="3016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174A521D-2406-4411-817F-176F897D0CA8}" type="datetime'''''$''''''7''''''''.''''''''''2''''''''''''''''''''''''B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$7.2B</a:t>
            </a:fld>
            <a:endParaRPr lang="en-US" alt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(68)</a:t>
            </a:r>
          </a:p>
        </p:txBody>
      </p:sp>
      <p:sp>
        <p:nvSpPr>
          <p:cNvPr id="19" name="Google Shape;7;p22">
            <a:extLst>
              <a:ext uri="{FF2B5EF4-FFF2-40B4-BE49-F238E27FC236}">
                <a16:creationId xmlns:a16="http://schemas.microsoft.com/office/drawing/2014/main" id="{EA2E186B-36B7-B18B-61F4-86AEA6C46890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 bwMode="auto">
          <a:xfrm>
            <a:off x="3613150" y="4383088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E6EF9FC3-9CB0-4094-9D62-D26821F51DB6}" type="datetime'''''''2''''''''''''''0''''''2''''''5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2025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Google Shape;7;p22">
            <a:extLst>
              <a:ext uri="{FF2B5EF4-FFF2-40B4-BE49-F238E27FC236}">
                <a16:creationId xmlns:a16="http://schemas.microsoft.com/office/drawing/2014/main" id="{C666C7C2-CB2F-6DED-FE8F-56836B7CD492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 bwMode="gray">
          <a:xfrm>
            <a:off x="4973638" y="4105275"/>
            <a:ext cx="3016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DEF1FB19-5E9B-4581-93F1-757013BB4003}" type="datetime'''''''''$''''''''1.''''''''1''''B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$1.1B</a:t>
            </a:fld>
            <a:endParaRPr lang="en-US" alt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(154)</a:t>
            </a:r>
          </a:p>
        </p:txBody>
      </p:sp>
      <p:sp>
        <p:nvSpPr>
          <p:cNvPr id="22" name="Google Shape;7;p22">
            <a:extLst>
              <a:ext uri="{FF2B5EF4-FFF2-40B4-BE49-F238E27FC236}">
                <a16:creationId xmlns:a16="http://schemas.microsoft.com/office/drawing/2014/main" id="{C9FFF775-0593-80AE-5898-58E22871FED0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 bwMode="gray">
          <a:xfrm>
            <a:off x="4543425" y="4121150"/>
            <a:ext cx="301625" cy="219075"/>
          </a:xfrm>
          <a:prstGeom prst="rect">
            <a:avLst/>
          </a:prstGeom>
          <a:solidFill>
            <a:srgbClr val="326CB9"/>
          </a:solidFill>
          <a:ln>
            <a:noFill/>
          </a:ln>
          <a:effectLst/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10192375-B881-4ED2-82D5-F420D4001211}" type="datetime'''$''''''''''''''''''''''''''''1.7''''''''''''''''B'''">
              <a:rPr lang="en-US" altLang="en-US" sz="800" b="1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$1.7B</a:t>
            </a:fld>
            <a:endParaRPr lang="en-US" altLang="en-US" sz="800" b="1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(63)</a:t>
            </a:r>
          </a:p>
        </p:txBody>
      </p:sp>
      <p:sp>
        <p:nvSpPr>
          <p:cNvPr id="23" name="Google Shape;7;p22">
            <a:extLst>
              <a:ext uri="{FF2B5EF4-FFF2-40B4-BE49-F238E27FC236}">
                <a16:creationId xmlns:a16="http://schemas.microsoft.com/office/drawing/2014/main" id="{94B88B15-305C-A6A8-61EF-54913070E490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 bwMode="gray">
          <a:xfrm>
            <a:off x="4543425" y="3900488"/>
            <a:ext cx="3016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F102E48D-5285-4FB4-B56F-E70E3766202D}" type="datetime'''''''''''''$''''''''''''''''''''5''.''4''''''''B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$5.4B</a:t>
            </a:fld>
            <a:endParaRPr lang="en-US" alt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(48)</a:t>
            </a:r>
          </a:p>
        </p:txBody>
      </p:sp>
      <p:sp>
        <p:nvSpPr>
          <p:cNvPr id="8" name="Google Shape;7;p22">
            <a:extLst>
              <a:ext uri="{FF2B5EF4-FFF2-40B4-BE49-F238E27FC236}">
                <a16:creationId xmlns:a16="http://schemas.microsoft.com/office/drawing/2014/main" id="{2958304A-276D-3D3E-264A-A405923B6BA7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 bwMode="gray">
          <a:xfrm>
            <a:off x="2095500" y="4105275"/>
            <a:ext cx="3016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314B7934-1DC4-41D8-A9B3-11F201E7BCE7}" type="datetime'''$''''''1''.''''''''''''''''''''''''2''''''''''''''''B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$1.2B</a:t>
            </a:fld>
            <a:endParaRPr lang="en-US" altLang="en-US" sz="8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(171)</a:t>
            </a:r>
          </a:p>
        </p:txBody>
      </p:sp>
      <p:sp>
        <p:nvSpPr>
          <p:cNvPr id="35" name="Google Shape;7;p22">
            <a:extLst>
              <a:ext uri="{FF2B5EF4-FFF2-40B4-BE49-F238E27FC236}">
                <a16:creationId xmlns:a16="http://schemas.microsoft.com/office/drawing/2014/main" id="{53DF28F5-8716-41FA-F442-03C533F55E27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 bwMode="gray">
          <a:xfrm>
            <a:off x="1135063" y="4105275"/>
            <a:ext cx="3016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AF66520B-8F54-434C-9198-C8CF83E8484A}" type="datetime'''''''''''''''''''''''''$''1''''''''''.2''''''''''''''''''B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$1.2B</a:t>
            </a:fld>
            <a:endParaRPr lang="en-US" altLang="en-US" sz="8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(186)</a:t>
            </a:r>
          </a:p>
        </p:txBody>
      </p:sp>
      <p:sp>
        <p:nvSpPr>
          <p:cNvPr id="5" name="Google Shape;7;p22">
            <a:extLst>
              <a:ext uri="{FF2B5EF4-FFF2-40B4-BE49-F238E27FC236}">
                <a16:creationId xmlns:a16="http://schemas.microsoft.com/office/drawing/2014/main" id="{69067DC8-1E52-F86E-EE63-F4EBA642AFE0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 bwMode="gray">
          <a:xfrm>
            <a:off x="1135063" y="3886200"/>
            <a:ext cx="3016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26CB9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24BA6097-916B-4ECF-B324-88D9F49B3871}" type="datetime'''''''$''''''''''''''''2''''''''''.4''''''''''''''''''B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$2.4B</a:t>
            </a:fld>
            <a:endParaRPr lang="en-US" alt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(92)</a:t>
            </a:r>
          </a:p>
        </p:txBody>
      </p:sp>
      <p:sp>
        <p:nvSpPr>
          <p:cNvPr id="6" name="Google Shape;7;p22">
            <a:extLst>
              <a:ext uri="{FF2B5EF4-FFF2-40B4-BE49-F238E27FC236}">
                <a16:creationId xmlns:a16="http://schemas.microsoft.com/office/drawing/2014/main" id="{A1F41DBC-D64A-47A0-ED2D-06813F7486E5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 bwMode="gray">
          <a:xfrm>
            <a:off x="704850" y="3886200"/>
            <a:ext cx="3016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10EFE7A6-D874-4C69-927C-A3B4B88F274E}" type="datetime'$''''''''''4''.''''''''''''''''''''2''''''''B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$4.2B</a:t>
            </a:fld>
            <a:endParaRPr lang="en-US" alt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(42)</a:t>
            </a:r>
          </a:p>
        </p:txBody>
      </p:sp>
      <p:sp>
        <p:nvSpPr>
          <p:cNvPr id="198" name="Google Shape;7;p22">
            <a:extLst>
              <a:ext uri="{FF2B5EF4-FFF2-40B4-BE49-F238E27FC236}">
                <a16:creationId xmlns:a16="http://schemas.microsoft.com/office/drawing/2014/main" id="{5A45461F-9E14-0552-09B2-ED80F01FF912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 bwMode="gray">
          <a:xfrm>
            <a:off x="4543425" y="2293938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B30FF776-5E56-467D-A142-AA2C45DB5ACF}" type="datetime'$''''''''''''''5''''''''.''''''0''''''B''''''''''''''''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$5.0B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Google Shape;7;p22">
            <a:extLst>
              <a:ext uri="{FF2B5EF4-FFF2-40B4-BE49-F238E27FC236}">
                <a16:creationId xmlns:a16="http://schemas.microsoft.com/office/drawing/2014/main" id="{E0D3550D-FC9C-F887-ED37-50917F4BBFCA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 bwMode="gray">
          <a:xfrm>
            <a:off x="4514850" y="3063875"/>
            <a:ext cx="3587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73F14D19-B077-4B55-9D3E-8FFCE2231C1B}" type="datetime'$2''1''''.''''''''''''''''6''''''B''''''''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$21.6B</a:t>
            </a:fld>
            <a:endParaRPr lang="en-US" alt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(25)</a:t>
            </a:r>
          </a:p>
        </p:txBody>
      </p:sp>
      <p:sp>
        <p:nvSpPr>
          <p:cNvPr id="201" name="Google Shape;7;p22">
            <a:extLst>
              <a:ext uri="{FF2B5EF4-FFF2-40B4-BE49-F238E27FC236}">
                <a16:creationId xmlns:a16="http://schemas.microsoft.com/office/drawing/2014/main" id="{CC986DCF-0677-223B-5360-37C4E12FB3D9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 bwMode="gray">
          <a:xfrm>
            <a:off x="4514850" y="1643063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3D8026E6-38F8-4A95-840B-F9A1505C78DE}" type="datetime'''''''$''''''''''''1''''''''''6''''''''''''.''''0''''''B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$16.0B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Google Shape;7;p22">
            <a:extLst>
              <a:ext uri="{FF2B5EF4-FFF2-40B4-BE49-F238E27FC236}">
                <a16:creationId xmlns:a16="http://schemas.microsoft.com/office/drawing/2014/main" id="{E66AF32A-B284-5CA2-2587-23C46182BB5B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 bwMode="auto">
          <a:xfrm>
            <a:off x="4338638" y="4383088"/>
            <a:ext cx="7112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2026 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(through Sept)</a:t>
            </a:r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Google Shape;7;p22">
            <a:extLst>
              <a:ext uri="{FF2B5EF4-FFF2-40B4-BE49-F238E27FC236}">
                <a16:creationId xmlns:a16="http://schemas.microsoft.com/office/drawing/2014/main" id="{4CE72C31-82FA-A605-9566-D284B4EC5E4D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 bwMode="gray">
          <a:xfrm>
            <a:off x="676275" y="3417888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6401C439-13CA-4127-97CE-5EB411D514ED}" type="datetime'''''$''''''''''12''.''''''''''8''''''''''''''''''B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$12.8B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Google Shape;7;p22">
            <a:extLst>
              <a:ext uri="{FF2B5EF4-FFF2-40B4-BE49-F238E27FC236}">
                <a16:creationId xmlns:a16="http://schemas.microsoft.com/office/drawing/2014/main" id="{19B23601-DD6A-E69D-F245-5A5470138A9C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 bwMode="gray">
          <a:xfrm>
            <a:off x="1663700" y="3692525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56170435-B66A-4D39-BDAD-45B5A499966F}" type="datetime'''$''8''''''''''''''''''''''''''''''''''''''.''4B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$8.4B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Google Shape;7;p22">
            <a:extLst>
              <a:ext uri="{FF2B5EF4-FFF2-40B4-BE49-F238E27FC236}">
                <a16:creationId xmlns:a16="http://schemas.microsoft.com/office/drawing/2014/main" id="{B27E84F8-2DB2-8CC1-F43A-F8471D5BE1BF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 bwMode="gray">
          <a:xfrm>
            <a:off x="2595563" y="2982913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F2EB167E-A7D5-4EE8-B050-17D0D39429CB}" type="datetime'''''''''''''''''$''''''''19.''''''''''''''8''B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$19.8B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Google Shape;7;p22">
            <a:extLst>
              <a:ext uri="{FF2B5EF4-FFF2-40B4-BE49-F238E27FC236}">
                <a16:creationId xmlns:a16="http://schemas.microsoft.com/office/drawing/2014/main" id="{E0613F0B-CC11-05FA-616F-A92ED1821806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 bwMode="gray">
          <a:xfrm>
            <a:off x="3554413" y="2844800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8A0D7927-77FA-4328-9DD0-13E9C75D86B2}" type="datetime'''''''''$''2''''''''''''''''''2.''''''''1''''B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$22.1B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Google Shape;7;p22">
            <a:extLst>
              <a:ext uri="{FF2B5EF4-FFF2-40B4-BE49-F238E27FC236}">
                <a16:creationId xmlns:a16="http://schemas.microsoft.com/office/drawing/2014/main" id="{65B01119-7B4E-F24C-1A95-9B4029C60C4C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 bwMode="gray">
          <a:xfrm>
            <a:off x="704850" y="3598863"/>
            <a:ext cx="3016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8474B12C-CFD7-4771-A8D2-FDAB370B4407}" type="datetime'''''''''''''''''$''''''''''''5.''''''0''''''''''''''''''B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$5.0B</a:t>
            </a:fld>
            <a:endParaRPr lang="en-US" alt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(5)</a:t>
            </a:r>
          </a:p>
        </p:txBody>
      </p:sp>
      <p:sp>
        <p:nvSpPr>
          <p:cNvPr id="7" name="Google Shape;7;p22">
            <a:extLst>
              <a:ext uri="{FF2B5EF4-FFF2-40B4-BE49-F238E27FC236}">
                <a16:creationId xmlns:a16="http://schemas.microsoft.com/office/drawing/2014/main" id="{828B27A2-BBF7-0968-6FE1-17A076B1594D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 bwMode="auto">
          <a:xfrm>
            <a:off x="735013" y="4383088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8131A62E-62E3-49A5-B833-D47FABFEC31C}" type="datetime'''''''''''''''''''''''''''''''''''''''''2''''0''''''2''''2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2022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Google Shape;7;p22">
            <a:extLst>
              <a:ext uri="{FF2B5EF4-FFF2-40B4-BE49-F238E27FC236}">
                <a16:creationId xmlns:a16="http://schemas.microsoft.com/office/drawing/2014/main" id="{C3E49E5F-5D7E-E8FD-C103-4A289EEE494D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 bwMode="gray">
          <a:xfrm>
            <a:off x="2095500" y="3886200"/>
            <a:ext cx="3016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26CB9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05AD4027-C12E-4409-9FDB-6CC5765758C3}" type="datetime'''''$1''''''''''.''''''7''''''''''''''''''B''''''''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$1.7B</a:t>
            </a:fld>
            <a:endParaRPr lang="en-US" altLang="en-US" sz="8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(63)</a:t>
            </a:r>
          </a:p>
        </p:txBody>
      </p:sp>
      <p:sp>
        <p:nvSpPr>
          <p:cNvPr id="10" name="Google Shape;7;p22">
            <a:extLst>
              <a:ext uri="{FF2B5EF4-FFF2-40B4-BE49-F238E27FC236}">
                <a16:creationId xmlns:a16="http://schemas.microsoft.com/office/drawing/2014/main" id="{9AF524EF-D401-2FA1-10F9-3C1196973624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 bwMode="gray">
          <a:xfrm>
            <a:off x="1663700" y="3975100"/>
            <a:ext cx="301625" cy="219075"/>
          </a:xfrm>
          <a:prstGeom prst="rect">
            <a:avLst/>
          </a:prstGeom>
          <a:solidFill>
            <a:srgbClr val="BCE1F1"/>
          </a:solidFill>
          <a:ln>
            <a:noFill/>
          </a:ln>
          <a:effectLst/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A70DC281-56AB-4697-B04B-85CD5AD4DCEF}" type="datetime'''''''$''''''''''''''''''''''''2''''''.''''''''8''''B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$2.8B</a:t>
            </a:fld>
            <a:endParaRPr lang="en-US" alt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(31)</a:t>
            </a:r>
          </a:p>
        </p:txBody>
      </p:sp>
      <p:sp>
        <p:nvSpPr>
          <p:cNvPr id="261" name="Google Shape;7;p22">
            <a:extLst>
              <a:ext uri="{FF2B5EF4-FFF2-40B4-BE49-F238E27FC236}">
                <a16:creationId xmlns:a16="http://schemas.microsoft.com/office/drawing/2014/main" id="{226EBFE6-A53A-9A28-68C8-864FD9A600C0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 bwMode="gray">
          <a:xfrm>
            <a:off x="2095500" y="3667125"/>
            <a:ext cx="3016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25163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362F82E4-39FB-411C-ADA5-02C578C79450}" type="datetime'''$''''''''''''2''''''''.''''''''''''''''7''B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$2.7B</a:t>
            </a:fld>
            <a:endParaRPr lang="en-US" alt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(5)</a:t>
            </a:r>
          </a:p>
        </p:txBody>
      </p:sp>
      <p:sp>
        <p:nvSpPr>
          <p:cNvPr id="263" name="Google Shape;7;p22">
            <a:extLst>
              <a:ext uri="{FF2B5EF4-FFF2-40B4-BE49-F238E27FC236}">
                <a16:creationId xmlns:a16="http://schemas.microsoft.com/office/drawing/2014/main" id="{781BDD5B-F3A1-BDDB-02A6-F3DA03A3737A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 bwMode="gray">
          <a:xfrm>
            <a:off x="3554413" y="3232150"/>
            <a:ext cx="3587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AE4D7898-4BCE-461E-985F-38731ABC149C}" type="datetime'$''''''''''''1''''''1''''''''.''6''''''''''''''''B''''''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$11.6B</a:t>
            </a:fld>
            <a:endParaRPr lang="en-US" alt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(18)</a:t>
            </a:r>
          </a:p>
        </p:txBody>
      </p:sp>
      <p:sp>
        <p:nvSpPr>
          <p:cNvPr id="11" name="Google Shape;7;p22">
            <a:extLst>
              <a:ext uri="{FF2B5EF4-FFF2-40B4-BE49-F238E27FC236}">
                <a16:creationId xmlns:a16="http://schemas.microsoft.com/office/drawing/2014/main" id="{0DF1A8D9-C13F-004A-B3F2-2A9A87469840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 bwMode="auto">
          <a:xfrm>
            <a:off x="1693863" y="4383088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D23A9EE0-BFD2-43FE-9009-C7DCC62DE4BB}" type="datetime'''''2''''''''''''''''''''''''''0''2''''3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2023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Google Shape;7;p22">
            <a:extLst>
              <a:ext uri="{FF2B5EF4-FFF2-40B4-BE49-F238E27FC236}">
                <a16:creationId xmlns:a16="http://schemas.microsoft.com/office/drawing/2014/main" id="{BFA57B57-3965-51CC-CB07-D4B88B7F72E6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 bwMode="gray">
          <a:xfrm>
            <a:off x="3054350" y="4105275"/>
            <a:ext cx="3016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BA4A831B-2D68-4C4F-A834-B39F9D39B9CF}" type="datetime'''''$''''''1''''''''''''''.2B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$1.2B</a:t>
            </a:fld>
            <a:endParaRPr lang="en-US" alt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(171)</a:t>
            </a:r>
          </a:p>
        </p:txBody>
      </p:sp>
      <p:sp>
        <p:nvSpPr>
          <p:cNvPr id="13" name="Google Shape;7;p22">
            <a:extLst>
              <a:ext uri="{FF2B5EF4-FFF2-40B4-BE49-F238E27FC236}">
                <a16:creationId xmlns:a16="http://schemas.microsoft.com/office/drawing/2014/main" id="{485F7ACD-E355-209F-4C54-10414C5C5018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 bwMode="gray">
          <a:xfrm>
            <a:off x="3054350" y="3886200"/>
            <a:ext cx="3016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26CB9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41D8FE15-A51B-485A-98B4-1F494D22CAAD}" type="datetime'$''''''''''''''1''''''''''''''''''''''''''''.''9''B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$1.9B</a:t>
            </a:fld>
            <a:endParaRPr lang="en-US" alt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(68)</a:t>
            </a:r>
          </a:p>
        </p:txBody>
      </p:sp>
      <p:sp>
        <p:nvSpPr>
          <p:cNvPr id="14" name="Google Shape;7;p22">
            <a:extLst>
              <a:ext uri="{FF2B5EF4-FFF2-40B4-BE49-F238E27FC236}">
                <a16:creationId xmlns:a16="http://schemas.microsoft.com/office/drawing/2014/main" id="{47C77164-03BE-4D22-1AE1-A8C77AD3E6B8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 bwMode="gray">
          <a:xfrm>
            <a:off x="2624138" y="3932238"/>
            <a:ext cx="3016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FACBC801-DC89-4EB7-8D66-2E269410C907}" type="datetime'''''''''$''''''''''''''''''''''''''3''.''''8B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$3.8B</a:t>
            </a:fld>
            <a:endParaRPr lang="en-US" alt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(41)</a:t>
            </a:r>
          </a:p>
        </p:txBody>
      </p:sp>
      <p:sp>
        <p:nvSpPr>
          <p:cNvPr id="29" name="Google Shape;7;p22">
            <a:extLst>
              <a:ext uri="{FF2B5EF4-FFF2-40B4-BE49-F238E27FC236}">
                <a16:creationId xmlns:a16="http://schemas.microsoft.com/office/drawing/2014/main" id="{732163CE-79B8-FF2E-B6DE-66E03C32F95D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 bwMode="gray">
          <a:xfrm>
            <a:off x="4514850" y="1065213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8018489C-B054-4E7F-BADA-EB49FCF3E66B}" type="datetime'''$''''''''50.7''''''''''''''''B''''''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$50.7B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0" descr="File:Waymo logo.svg - Wikimedia Commons">
            <a:extLst>
              <a:ext uri="{FF2B5EF4-FFF2-40B4-BE49-F238E27FC236}">
                <a16:creationId xmlns:a16="http://schemas.microsoft.com/office/drawing/2014/main" id="{BB584F01-FD69-BD36-A025-CF4BDC283F87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5289106" y="1472175"/>
            <a:ext cx="509847" cy="359321"/>
          </a:xfrm>
          <a:prstGeom prst="rect">
            <a:avLst/>
          </a:prstGeom>
        </p:spPr>
      </p:pic>
      <p:pic>
        <p:nvPicPr>
          <p:cNvPr id="293" name="Picture 292" descr="Press Kit | Anduril">
            <a:extLst>
              <a:ext uri="{FF2B5EF4-FFF2-40B4-BE49-F238E27FC236}">
                <a16:creationId xmlns:a16="http://schemas.microsoft.com/office/drawing/2014/main" id="{3CE58CF7-C5E1-885B-6EC0-C66AE6EFCAF4}"/>
              </a:ext>
            </a:extLst>
      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5084304" y="2142463"/>
            <a:ext cx="919450" cy="2915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2C1641-3F98-2F3D-05C9-8B2FC1ED8465}"/>
              </a:ext>
            </a:extLst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6648876" y="1797603"/>
            <a:ext cx="1990001" cy="3904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Google Shape;244;p5">
            <a:extLst>
              <a:ext uri="{FF2B5EF4-FFF2-40B4-BE49-F238E27FC236}">
                <a16:creationId xmlns:a16="http://schemas.microsoft.com/office/drawing/2014/main" id="{40BAB46F-C3A6-8AF9-A41F-E153C3E52637}"/>
              </a:ext>
            </a:extLst>
          </p:cNvPr>
          <p:cNvSpPr txBox="1"/>
          <p:nvPr/>
        </p:nvSpPr>
        <p:spPr>
          <a:xfrm>
            <a:off x="6245560" y="880163"/>
            <a:ext cx="27588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900" b="1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Large rounds are not limited to later stage deals</a:t>
            </a:r>
            <a:endParaRPr sz="900" b="1" i="0" u="none" strike="noStrike" cap="none" dirty="0">
              <a:solidFill>
                <a:srgbClr val="000000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8CD07F8A-2450-4ED5-F85D-A9E5D30DAC2B}"/>
              </a:ext>
            </a:extLst>
      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6739330" y="3270375"/>
            <a:ext cx="1809092" cy="5938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B363EB7-F990-8A8C-1909-C6FC7ADB015A}"/>
              </a:ext>
            </a:extLst>
      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6549376" y="1355311"/>
            <a:ext cx="2189001" cy="3106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D002F12-AC79-FB61-CB6C-32EEC30DB8CE}"/>
              </a:ext>
            </a:extLst>
      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6849719" y="2319735"/>
            <a:ext cx="1588315" cy="8190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B018928-D0E1-33F1-9893-F91010CA1EE0}"/>
              </a:ext>
            </a:extLst>
      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6664275" y="3995905"/>
            <a:ext cx="1959202" cy="535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0813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hinkcell data - do not delete" hidden="1">
            <a:extLst>
              <a:ext uri="{FF2B5EF4-FFF2-40B4-BE49-F238E27FC236}">
                <a16:creationId xmlns:a16="http://schemas.microsoft.com/office/drawing/2014/main" id="{E9D28D22-F3F4-3393-F4C3-798C4AC994B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213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16" imgW="521" imgH="521" progId="TCLayout.ActiveDocument.1">
                  <p:embed/>
                </p:oleObj>
              </mc:Choice>
              <mc:Fallback>
                <p:oleObj name="thinkcell Slide" r:id="rId16" imgW="521" imgH="521" progId="TCLayout.ActiveDocument.1">
                  <p:embed/>
                  <p:pic>
                    <p:nvPicPr>
                      <p:cNvPr id="14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E9D28D22-F3F4-3393-F4C3-798C4AC994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8" name="Google Shape;258;p6"/>
          <p:cNvGraphicFramePr/>
          <p:nvPr>
            <p:extLst>
              <p:ext uri="{D42A27DB-BD31-4B8C-83A1-F6EECF244321}">
                <p14:modId xmlns:p14="http://schemas.microsoft.com/office/powerpoint/2010/main" val="3074285605"/>
              </p:ext>
            </p:extLst>
          </p:nvPr>
        </p:nvGraphicFramePr>
        <p:xfrm>
          <a:off x="6644961" y="2140181"/>
          <a:ext cx="2003400" cy="1219200"/>
        </p:xfrm>
        <a:graphic>
          <a:graphicData uri="http://schemas.openxmlformats.org/drawingml/2006/table">
            <a:tbl>
              <a:tblPr>
                <a:noFill/>
                <a:tableStyleId>{A165AB4E-856B-4942-B13B-EA2E1C17AAAE}</a:tableStyleId>
              </a:tblPr>
              <a:tblGrid>
                <a:gridCol w="63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 dirty="0">
                        <a:solidFill>
                          <a:srgbClr val="37415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31750" marB="31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>
                        <a:solidFill>
                          <a:srgbClr val="37415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31750" marB="31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u="none" strike="noStrike" cap="none" dirty="0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$1.4B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31750" marB="31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>
                        <a:solidFill>
                          <a:srgbClr val="37415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31750" marB="31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>
                        <a:solidFill>
                          <a:srgbClr val="37415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31750" marB="31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u="none" strike="noStrike" cap="none" dirty="0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$1.0B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31750" marB="31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>
                        <a:solidFill>
                          <a:srgbClr val="37415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31750" marB="31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>
                        <a:solidFill>
                          <a:srgbClr val="37415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31750" marB="31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u="none" strike="noStrike" cap="none" dirty="0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$700M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31750" marB="31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>
                        <a:solidFill>
                          <a:srgbClr val="37415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31750" marB="31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u="none" strike="noStrike" cap="none">
                        <a:solidFill>
                          <a:srgbClr val="37415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31750" marB="31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chemeClr val="dk1"/>
                          </a:solidFill>
                        </a:rPr>
                        <a:t>     </a:t>
                      </a:r>
                      <a:r>
                        <a:rPr lang="en-US" sz="800" b="1" dirty="0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$600M</a:t>
                      </a:r>
                      <a:endParaRPr sz="800" b="1" dirty="0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91450" marR="91450" marT="31750" marB="317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9" name="Google Shape;259;p6"/>
          <p:cNvSpPr/>
          <p:nvPr/>
        </p:nvSpPr>
        <p:spPr>
          <a:xfrm>
            <a:off x="449850" y="1322417"/>
            <a:ext cx="3428400" cy="2786700"/>
          </a:xfrm>
          <a:prstGeom prst="rect">
            <a:avLst/>
          </a:prstGeom>
          <a:solidFill>
            <a:srgbClr val="F2F5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0" name="Google Shape;260;p6"/>
          <p:cNvGraphicFramePr/>
          <p:nvPr>
            <p:extLst>
              <p:ext uri="{D42A27DB-BD31-4B8C-83A1-F6EECF244321}">
                <p14:modId xmlns:p14="http://schemas.microsoft.com/office/powerpoint/2010/main" val="4096630000"/>
              </p:ext>
            </p:extLst>
          </p:nvPr>
        </p:nvGraphicFramePr>
        <p:xfrm>
          <a:off x="4124058" y="2140181"/>
          <a:ext cx="2082800" cy="1524000"/>
        </p:xfrm>
        <a:graphic>
          <a:graphicData uri="http://schemas.openxmlformats.org/drawingml/2006/table">
            <a:tbl>
              <a:tblPr>
                <a:noFill/>
                <a:tableStyleId>{C98B15CA-CE5D-4A8D-931A-B84D9C32DD4A}</a:tableStyleId>
              </a:tblPr>
              <a:tblGrid>
                <a:gridCol w="66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 $1.4B 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 $302M 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$165M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$152M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$100M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1" name="Google Shape;261;p6"/>
          <p:cNvSpPr txBox="1"/>
          <p:nvPr/>
        </p:nvSpPr>
        <p:spPr>
          <a:xfrm>
            <a:off x="460599" y="271375"/>
            <a:ext cx="78936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General Purpose Robotics continue to attractive significant funding </a:t>
            </a:r>
            <a:endParaRPr sz="1800" b="0" i="0" u="none" strike="noStrike" cap="none" dirty="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262" name="Google Shape;262;p6"/>
          <p:cNvSpPr txBox="1"/>
          <p:nvPr/>
        </p:nvSpPr>
        <p:spPr>
          <a:xfrm>
            <a:off x="463867" y="1105245"/>
            <a:ext cx="4224000" cy="1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Humanoids &amp; Robotic Foundation Models - Americas, Europe, and Israel</a:t>
            </a:r>
            <a:endParaRPr sz="900" b="1" i="0" u="none" strike="noStrike" cap="none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263" name="Google Shape;263;p6"/>
          <p:cNvSpPr txBox="1"/>
          <p:nvPr/>
        </p:nvSpPr>
        <p:spPr>
          <a:xfrm>
            <a:off x="4067763" y="1609951"/>
            <a:ext cx="1968600" cy="2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Funding Rounds above $100M, 2026</a:t>
            </a:r>
            <a:endParaRPr sz="8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6"/>
          <p:cNvSpPr txBox="1"/>
          <p:nvPr/>
        </p:nvSpPr>
        <p:spPr>
          <a:xfrm>
            <a:off x="4073258" y="1860781"/>
            <a:ext cx="809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Company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6"/>
          <p:cNvSpPr txBox="1"/>
          <p:nvPr/>
        </p:nvSpPr>
        <p:spPr>
          <a:xfrm>
            <a:off x="4823410" y="1860781"/>
            <a:ext cx="6984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Segment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" name="Google Shape;266;p6"/>
          <p:cNvSpPr txBox="1"/>
          <p:nvPr/>
        </p:nvSpPr>
        <p:spPr>
          <a:xfrm>
            <a:off x="5547333" y="1860781"/>
            <a:ext cx="9168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Round Size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" name="Google Shape;267;p6"/>
          <p:cNvSpPr/>
          <p:nvPr/>
        </p:nvSpPr>
        <p:spPr>
          <a:xfrm>
            <a:off x="4856685" y="2216756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225163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Humanoid</a:t>
            </a:r>
            <a:endParaRPr sz="800" b="1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68" name="Google Shape;268;p6"/>
          <p:cNvCxnSpPr/>
          <p:nvPr/>
        </p:nvCxnSpPr>
        <p:spPr>
          <a:xfrm>
            <a:off x="4149458" y="2102081"/>
            <a:ext cx="2021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9" name="Google Shape;269;p6"/>
          <p:cNvSpPr/>
          <p:nvPr/>
        </p:nvSpPr>
        <p:spPr>
          <a:xfrm>
            <a:off x="7410762" y="2215756"/>
            <a:ext cx="614700" cy="158700"/>
          </a:xfrm>
          <a:prstGeom prst="roundRect">
            <a:avLst>
              <a:gd name="adj" fmla="val 13761"/>
            </a:avLst>
          </a:prstGeom>
          <a:solidFill>
            <a:srgbClr val="BCE1F1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RFM</a:t>
            </a:r>
            <a:endParaRPr sz="8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" name="Google Shape;275;p6"/>
          <p:cNvSpPr txBox="1"/>
          <p:nvPr/>
        </p:nvSpPr>
        <p:spPr>
          <a:xfrm>
            <a:off x="1426130" y="4804224"/>
            <a:ext cx="4064400" cy="1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 b="1" i="0" u="none" strike="noStrike" cap="none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r>
              <a:rPr lang="en-US" sz="700" b="0" i="0" u="none" strike="noStrike" cap="none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Pitchbook, F-Prime team analysis</a:t>
            </a:r>
            <a:endParaRPr sz="700" b="1" i="0" u="none" strike="noStrike" cap="none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2" name="Google Shape;292;p6" descr="🚩 Neura Robotics Online Shop - Cobots ...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190684" y="2150533"/>
            <a:ext cx="451649" cy="27099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6"/>
          <p:cNvSpPr/>
          <p:nvPr/>
        </p:nvSpPr>
        <p:spPr>
          <a:xfrm>
            <a:off x="4856685" y="2524786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225163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Humanoid</a:t>
            </a:r>
            <a:endParaRPr sz="800" b="1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" name="Google Shape;295;p6"/>
          <p:cNvSpPr/>
          <p:nvPr/>
        </p:nvSpPr>
        <p:spPr>
          <a:xfrm>
            <a:off x="4856685" y="2841020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225163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Humanoid</a:t>
            </a:r>
            <a:endParaRPr sz="800" b="1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6"/>
          <p:cNvSpPr/>
          <p:nvPr/>
        </p:nvSpPr>
        <p:spPr>
          <a:xfrm>
            <a:off x="4856685" y="3139845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225163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Humanoid</a:t>
            </a:r>
            <a:endParaRPr sz="800" b="1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6"/>
          <p:cNvSpPr/>
          <p:nvPr/>
        </p:nvSpPr>
        <p:spPr>
          <a:xfrm>
            <a:off x="7410762" y="2841010"/>
            <a:ext cx="614700" cy="158700"/>
          </a:xfrm>
          <a:prstGeom prst="roundRect">
            <a:avLst>
              <a:gd name="adj" fmla="val 13761"/>
            </a:avLst>
          </a:prstGeom>
          <a:solidFill>
            <a:srgbClr val="BCE1F1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RFM</a:t>
            </a:r>
            <a:endParaRPr sz="8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6"/>
          <p:cNvSpPr/>
          <p:nvPr/>
        </p:nvSpPr>
        <p:spPr>
          <a:xfrm>
            <a:off x="4856685" y="3445758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225163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Humanoid</a:t>
            </a:r>
            <a:endParaRPr sz="800" b="1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6"/>
          <p:cNvSpPr/>
          <p:nvPr/>
        </p:nvSpPr>
        <p:spPr>
          <a:xfrm>
            <a:off x="7410762" y="2512290"/>
            <a:ext cx="614700" cy="158700"/>
          </a:xfrm>
          <a:prstGeom prst="roundRect">
            <a:avLst>
              <a:gd name="adj" fmla="val 13761"/>
            </a:avLst>
          </a:prstGeom>
          <a:solidFill>
            <a:srgbClr val="BCE1F1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RFM</a:t>
            </a:r>
            <a:endParaRPr sz="8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6"/>
          <p:cNvSpPr txBox="1"/>
          <p:nvPr/>
        </p:nvSpPr>
        <p:spPr>
          <a:xfrm>
            <a:off x="6600311" y="1896181"/>
            <a:ext cx="8127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Company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04" name="Google Shape;304;p6"/>
          <p:cNvSpPr txBox="1"/>
          <p:nvPr/>
        </p:nvSpPr>
        <p:spPr>
          <a:xfrm>
            <a:off x="7318061" y="1896181"/>
            <a:ext cx="6984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Segment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05" name="Google Shape;305;p6"/>
          <p:cNvSpPr txBox="1"/>
          <p:nvPr/>
        </p:nvSpPr>
        <p:spPr>
          <a:xfrm>
            <a:off x="8067665" y="1896181"/>
            <a:ext cx="6636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Round Size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08" name="Google Shape;30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8</a:t>
            </a:fld>
            <a:endParaRPr sz="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09" name="Google Shape;309;p6"/>
          <p:cNvCxnSpPr/>
          <p:nvPr/>
        </p:nvCxnSpPr>
        <p:spPr>
          <a:xfrm>
            <a:off x="6666583" y="2102081"/>
            <a:ext cx="2021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0" name="Google Shape;310;p6"/>
          <p:cNvSpPr txBox="1"/>
          <p:nvPr/>
        </p:nvSpPr>
        <p:spPr>
          <a:xfrm>
            <a:off x="544800" y="1431448"/>
            <a:ext cx="3000000" cy="2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Total Investment, $B</a:t>
            </a:r>
            <a:endParaRPr sz="8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6"/>
          <p:cNvSpPr/>
          <p:nvPr/>
        </p:nvSpPr>
        <p:spPr>
          <a:xfrm>
            <a:off x="7410762" y="3136055"/>
            <a:ext cx="614700" cy="158700"/>
          </a:xfrm>
          <a:prstGeom prst="roundRect">
            <a:avLst>
              <a:gd name="adj" fmla="val 13761"/>
            </a:avLst>
          </a:prstGeom>
          <a:solidFill>
            <a:srgbClr val="BCE1F1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RFM</a:t>
            </a:r>
            <a:endParaRPr sz="8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D6A4518-907A-1929-1109-7EAFD3446F7D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95480180"/>
              </p:ext>
            </p:extLst>
          </p:nvPr>
        </p:nvGraphicFramePr>
        <p:xfrm>
          <a:off x="409575" y="1741488"/>
          <a:ext cx="3368675" cy="2179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313" name="Rectangle 312">
            <a:extLst>
              <a:ext uri="{FF2B5EF4-FFF2-40B4-BE49-F238E27FC236}">
                <a16:creationId xmlns:a16="http://schemas.microsoft.com/office/drawing/2014/main" id="{4B88F03B-1912-E2A0-94FB-F06EF6408BB0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3195638" y="1824038"/>
            <a:ext cx="357187" cy="50323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7;p22">
            <a:extLst>
              <a:ext uri="{FF2B5EF4-FFF2-40B4-BE49-F238E27FC236}">
                <a16:creationId xmlns:a16="http://schemas.microsoft.com/office/drawing/2014/main" id="{6748101B-0DE2-BD03-0AA5-A7EA817A9A51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 bwMode="auto">
          <a:xfrm>
            <a:off x="690563" y="3871913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E5EBD816-C38D-4DCC-84D7-64022ADB17A7}" type="datetime'''''''''''''''''''''''''2''0''''''2''2''''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2022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Google Shape;7;p22">
            <a:extLst>
              <a:ext uri="{FF2B5EF4-FFF2-40B4-BE49-F238E27FC236}">
                <a16:creationId xmlns:a16="http://schemas.microsoft.com/office/drawing/2014/main" id="{B33E98BB-181D-32B1-44F9-ACF3CCC21759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 bwMode="auto">
          <a:xfrm>
            <a:off x="1331913" y="3871913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61C83F86-A3E3-4CFE-B670-1BDDDEA3D868}" type="datetime'''2''''0''''2''''''''''''''''3''''''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2023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Google Shape;7;p22">
            <a:extLst>
              <a:ext uri="{FF2B5EF4-FFF2-40B4-BE49-F238E27FC236}">
                <a16:creationId xmlns:a16="http://schemas.microsoft.com/office/drawing/2014/main" id="{10CEF145-83FF-F2FA-4279-AE433DC72FBF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1971675" y="3871913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7AD14E01-EA6C-463A-BA72-A35F18C6EDCF}" type="datetime'2''''''''''''0''''''''''''''''''''2''''''''''4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2024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Google Shape;7;p22">
            <a:extLst>
              <a:ext uri="{FF2B5EF4-FFF2-40B4-BE49-F238E27FC236}">
                <a16:creationId xmlns:a16="http://schemas.microsoft.com/office/drawing/2014/main" id="{0E87DD2B-B08E-C3E1-B568-8B2C344A0AFC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2613025" y="3871913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5F23AE55-DBF9-42A8-A3EE-ACEBF5320E27}" type="datetime'202''''''''5''''''''''''''''''''''''''''''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2025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Google Shape;7;p22">
            <a:extLst>
              <a:ext uri="{FF2B5EF4-FFF2-40B4-BE49-F238E27FC236}">
                <a16:creationId xmlns:a16="http://schemas.microsoft.com/office/drawing/2014/main" id="{B03F8BE4-9DD6-0E33-7B27-49B2C4568D0C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 bwMode="auto">
          <a:xfrm>
            <a:off x="3252788" y="3871913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5859A57-F414-4BED-BAF4-D380F261176E}" type="datetime'''''''''2''''0''''''''''2''''''''6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2026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" name="Google Shape;7;p22">
            <a:extLst>
              <a:ext uri="{FF2B5EF4-FFF2-40B4-BE49-F238E27FC236}">
                <a16:creationId xmlns:a16="http://schemas.microsoft.com/office/drawing/2014/main" id="{2DDBE064-6067-180E-327C-52E3A1F0C361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 bwMode="gray">
          <a:xfrm>
            <a:off x="660400" y="3635375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AB05A8D7-F448-48F1-AFE7-2A027FCF92C6}" type="datetime'''''''''''''''''$''''0''''''''.2''''B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$0.2B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2" name="Google Shape;7;p22">
            <a:extLst>
              <a:ext uri="{FF2B5EF4-FFF2-40B4-BE49-F238E27FC236}">
                <a16:creationId xmlns:a16="http://schemas.microsoft.com/office/drawing/2014/main" id="{34E6BE8A-C5CA-F8CA-B00C-050D7F65135D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 bwMode="gray">
          <a:xfrm>
            <a:off x="1301750" y="3622675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172AC234-C569-4842-98BE-33B43ECEEF39}" type="datetime'''''''$''''''''0.''''''''''''''''''3''''''''''''''''B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$0.3B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" name="Google Shape;7;p22">
            <a:extLst>
              <a:ext uri="{FF2B5EF4-FFF2-40B4-BE49-F238E27FC236}">
                <a16:creationId xmlns:a16="http://schemas.microsoft.com/office/drawing/2014/main" id="{D8192C1E-2AF7-E0E8-1D35-71AA5408EEF1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 bwMode="gray">
          <a:xfrm>
            <a:off x="1941513" y="3162300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B4BF3202-CA9A-4200-B2F5-619E3D9FAFE6}" type="datetime'$''''2''''''''''.''''0''''''''B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$2.0B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4" name="Google Shape;7;p22">
            <a:extLst>
              <a:ext uri="{FF2B5EF4-FFF2-40B4-BE49-F238E27FC236}">
                <a16:creationId xmlns:a16="http://schemas.microsoft.com/office/drawing/2014/main" id="{803127FA-61FE-BB3F-7735-2E32905F6682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 bwMode="gray">
          <a:xfrm>
            <a:off x="2582863" y="2008188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40737271-1E27-4296-93F6-F6829F3C3324}" type="datetime'''''''''''''$''''''''''6''''''.''''''''2''B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$6.2B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Google Shape;7;p22">
            <a:extLst>
              <a:ext uri="{FF2B5EF4-FFF2-40B4-BE49-F238E27FC236}">
                <a16:creationId xmlns:a16="http://schemas.microsoft.com/office/drawing/2014/main" id="{32E2FEF1-57C5-0860-2530-BA14CFE0BAA3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 bwMode="gray">
          <a:xfrm>
            <a:off x="3222625" y="1689100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7BE70DEC-6323-4BA0-9253-9D6EEEC27F81}" type="datetime'''''''''''''$''''''''7''.''''''''''''3''''''B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$7.3B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 descr="Walden Robotics Launches with $300 Million to Put General-Purpose Robots to Work Today">
            <a:extLst>
              <a:ext uri="{FF2B5EF4-FFF2-40B4-BE49-F238E27FC236}">
                <a16:creationId xmlns:a16="http://schemas.microsoft.com/office/drawing/2014/main" id="{CC50A674-8B17-27F4-6C44-0091C8D06BF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224360" y="2412898"/>
            <a:ext cx="332139" cy="2943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5F4BAC-08AA-E0EF-1B1B-5CB675E3FAC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84719" y="2844989"/>
            <a:ext cx="621875" cy="186563"/>
          </a:xfrm>
          <a:prstGeom prst="rect">
            <a:avLst/>
          </a:prstGeom>
        </p:spPr>
      </p:pic>
      <p:pic>
        <p:nvPicPr>
          <p:cNvPr id="11" name="Picture 10" descr="Humanoid.ai HMND 01 Alpha Specs &amp; Price | Humanoid.guide">
            <a:extLst>
              <a:ext uri="{FF2B5EF4-FFF2-40B4-BE49-F238E27FC236}">
                <a16:creationId xmlns:a16="http://schemas.microsoft.com/office/drawing/2014/main" id="{D9528F08-56AC-6DDA-1ABF-6008EAF0B01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66508" y="3120332"/>
            <a:ext cx="681782" cy="205219"/>
          </a:xfrm>
          <a:prstGeom prst="rect">
            <a:avLst/>
          </a:prstGeom>
        </p:spPr>
      </p:pic>
      <p:pic>
        <p:nvPicPr>
          <p:cNvPr id="12" name="Picture 11" descr="Maven Robotics">
            <a:extLst>
              <a:ext uri="{FF2B5EF4-FFF2-40B4-BE49-F238E27FC236}">
                <a16:creationId xmlns:a16="http://schemas.microsoft.com/office/drawing/2014/main" id="{C9101419-82EF-4FD7-8166-73C3B3B1041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91738" y="3416850"/>
            <a:ext cx="361362" cy="164851"/>
          </a:xfrm>
          <a:prstGeom prst="rect">
            <a:avLst/>
          </a:prstGeom>
        </p:spPr>
      </p:pic>
      <p:pic>
        <p:nvPicPr>
          <p:cNvPr id="271" name="Google Shape;271;p6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6661513" y="2561651"/>
            <a:ext cx="614700" cy="78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6"/>
          <p:cNvPicPr preferRelativeResize="0"/>
          <p:nvPr/>
        </p:nvPicPr>
        <p:blipFill rotWithShape="1">
          <a:blip r:embed="rId25">
            <a:alphaModFix/>
          </a:blip>
          <a:srcRect l="26266" t="38359" r="26262" b="38359"/>
          <a:stretch/>
        </p:blipFill>
        <p:spPr>
          <a:xfrm>
            <a:off x="6690855" y="2257020"/>
            <a:ext cx="567849" cy="139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6" descr="Construction | Solutions | FieldAI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6702082" y="2855429"/>
            <a:ext cx="528887" cy="129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6" descr="robotics startup, called Generalist AI ..."/>
          <p:cNvPicPr preferRelativeResize="0"/>
          <p:nvPr/>
        </p:nvPicPr>
        <p:blipFill rotWithShape="1">
          <a:blip r:embed="rId27">
            <a:alphaModFix/>
          </a:blip>
          <a:srcRect t="29032" b="55790"/>
          <a:stretch/>
        </p:blipFill>
        <p:spPr>
          <a:xfrm>
            <a:off x="6690855" y="3165480"/>
            <a:ext cx="610026" cy="1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hinkcell data - do not delete" hidden="1">
            <a:extLst>
              <a:ext uri="{FF2B5EF4-FFF2-40B4-BE49-F238E27FC236}">
                <a16:creationId xmlns:a16="http://schemas.microsoft.com/office/drawing/2014/main" id="{DC1D1A47-D802-C267-D3E0-11D03CC3C6C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5" imgW="360" imgH="360" progId="TCLayout.ActiveDocument.1">
                  <p:embed/>
                </p:oleObj>
              </mc:Choice>
              <mc:Fallback>
                <p:oleObj name="thinkcell Slide" r:id="rId5" imgW="360" imgH="360" progId="TCLayout.ActiveDocument.1">
                  <p:embed/>
                  <p:pic>
                    <p:nvPicPr>
                      <p:cNvPr id="22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DC1D1A47-D802-C267-D3E0-11D03CC3C6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6" name="Google Shape;356;p19"/>
          <p:cNvSpPr/>
          <p:nvPr/>
        </p:nvSpPr>
        <p:spPr>
          <a:xfrm>
            <a:off x="6075975" y="1227450"/>
            <a:ext cx="2616200" cy="3260100"/>
          </a:xfrm>
          <a:prstGeom prst="rect">
            <a:avLst/>
          </a:prstGeom>
          <a:solidFill>
            <a:srgbClr val="F2F5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9"/>
          <p:cNvSpPr txBox="1"/>
          <p:nvPr/>
        </p:nvSpPr>
        <p:spPr>
          <a:xfrm>
            <a:off x="1426130" y="4812161"/>
            <a:ext cx="4064400" cy="1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 dirty="0">
                <a:solidFill>
                  <a:srgbClr val="6B7A8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r>
              <a:rPr lang="en-US" sz="700" b="0" i="0" u="none" strike="noStrike" cap="none" dirty="0">
                <a:solidFill>
                  <a:srgbClr val="6B7A8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IDC 2026 / </a:t>
            </a:r>
            <a:r>
              <a:rPr lang="en-US" sz="700" b="0" i="0" u="none" strike="noStrike" cap="none" dirty="0">
                <a:solidFill>
                  <a:srgbClr val="6B7A8D"/>
                </a:solidFill>
                <a:latin typeface="Helvetica Neue"/>
                <a:ea typeface="Helvetica Neue"/>
                <a:cs typeface="Helvetica Neue"/>
                <a:sym typeface="Helvetica Neue"/>
                <a:hlinkClick r:id="rId7"/>
              </a:rPr>
              <a:t>Forbes</a:t>
            </a:r>
            <a:r>
              <a:rPr lang="en-US" sz="700" b="0" i="0" u="none" strike="noStrike" cap="none">
                <a:solidFill>
                  <a:srgbClr val="6B7A8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; team </a:t>
            </a:r>
            <a:r>
              <a:rPr lang="en-US" sz="700" b="0" i="0" u="none" strike="noStrike" cap="none" dirty="0">
                <a:solidFill>
                  <a:srgbClr val="6B7A8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analysis</a:t>
            </a:r>
            <a:endParaRPr sz="700" b="0" i="0" u="none" strike="noStrike" cap="none" dirty="0">
              <a:solidFill>
                <a:srgbClr val="6B7A8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8" name="Google Shape;358;p19"/>
          <p:cNvSpPr txBox="1"/>
          <p:nvPr/>
        </p:nvSpPr>
        <p:spPr>
          <a:xfrm>
            <a:off x="457200" y="320040"/>
            <a:ext cx="6518366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1B2438"/>
                </a:solidFill>
                <a:latin typeface="Newsreader"/>
                <a:ea typeface="Newsreader"/>
                <a:cs typeface="Newsreader"/>
                <a:sym typeface="Newsreader"/>
              </a:rPr>
              <a:t>China dominates deployments today, but Western companies are starting to announce major deployme</a:t>
            </a:r>
            <a:r>
              <a:rPr lang="en-US" sz="1800" dirty="0">
                <a:solidFill>
                  <a:srgbClr val="1B2438"/>
                </a:solidFill>
                <a:latin typeface="Newsreader"/>
                <a:ea typeface="Newsreader"/>
                <a:cs typeface="Newsreader"/>
                <a:sym typeface="Newsreader"/>
              </a:rPr>
              <a:t>nt contracts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9"/>
          <p:cNvSpPr/>
          <p:nvPr/>
        </p:nvSpPr>
        <p:spPr>
          <a:xfrm>
            <a:off x="457200" y="1227450"/>
            <a:ext cx="2809800" cy="3260100"/>
          </a:xfrm>
          <a:prstGeom prst="rect">
            <a:avLst/>
          </a:prstGeom>
          <a:solidFill>
            <a:srgbClr val="F2F5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9"/>
          <p:cNvSpPr txBox="1"/>
          <p:nvPr/>
        </p:nvSpPr>
        <p:spPr>
          <a:xfrm>
            <a:off x="459900" y="1031770"/>
            <a:ext cx="2213700" cy="2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900" b="1" dirty="0">
                <a:latin typeface="Newsreader"/>
                <a:ea typeface="Newsreader"/>
                <a:cs typeface="Newsreader"/>
                <a:sym typeface="Newsreader"/>
              </a:rPr>
              <a:t>Humanoid units sold globally</a:t>
            </a:r>
            <a:endParaRPr sz="900" dirty="0">
              <a:solidFill>
                <a:srgbClr val="000000"/>
              </a:solidFill>
              <a:latin typeface="Newsreader SemiBold"/>
              <a:ea typeface="Newsreader SemiBold"/>
              <a:cs typeface="Newsreader SemiBold"/>
              <a:sym typeface="Newsreader SemiBold"/>
            </a:endParaRPr>
          </a:p>
        </p:txBody>
      </p:sp>
      <p:pic>
        <p:nvPicPr>
          <p:cNvPr id="381" name="Google Shape;381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8243" y="1642533"/>
            <a:ext cx="665862" cy="207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2750" y="1992680"/>
            <a:ext cx="476851" cy="107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19"/>
          <p:cNvPicPr preferRelativeResize="0"/>
          <p:nvPr/>
        </p:nvPicPr>
        <p:blipFill rotWithShape="1">
          <a:blip r:embed="rId10">
            <a:alphaModFix/>
          </a:blip>
          <a:srcRect t="24966" b="24250"/>
          <a:stretch/>
        </p:blipFill>
        <p:spPr>
          <a:xfrm>
            <a:off x="792750" y="2632055"/>
            <a:ext cx="476850" cy="134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6025" y="2945962"/>
            <a:ext cx="550301" cy="165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98243" y="3878728"/>
            <a:ext cx="665864" cy="140554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19"/>
          <p:cNvSpPr txBox="1"/>
          <p:nvPr/>
        </p:nvSpPr>
        <p:spPr>
          <a:xfrm>
            <a:off x="3382550" y="1031770"/>
            <a:ext cx="2213700" cy="2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 b="1" dirty="0">
                <a:solidFill>
                  <a:srgbClr val="1B2438"/>
                </a:solidFill>
                <a:latin typeface="Newsreader"/>
                <a:ea typeface="Newsreader"/>
                <a:cs typeface="Newsreader"/>
                <a:sym typeface="Newsreader"/>
              </a:rPr>
              <a:t>Humanoid deployment H1 2026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900" b="1" dirty="0"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416" name="Google Shape;416;p19"/>
          <p:cNvSpPr txBox="1"/>
          <p:nvPr/>
        </p:nvSpPr>
        <p:spPr>
          <a:xfrm>
            <a:off x="6075974" y="1031770"/>
            <a:ext cx="2945183" cy="2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 b="1" dirty="0">
                <a:solidFill>
                  <a:srgbClr val="1B2438"/>
                </a:solidFill>
                <a:latin typeface="Newsreader"/>
                <a:ea typeface="Newsreader"/>
                <a:cs typeface="Newsreader"/>
                <a:sym typeface="Newsreader"/>
              </a:rPr>
              <a:t>Western companies are announcing future deployments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900" b="1" dirty="0">
              <a:solidFill>
                <a:srgbClr val="1B2438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423" name="Google Shape;423;p19"/>
          <p:cNvSpPr/>
          <p:nvPr/>
        </p:nvSpPr>
        <p:spPr>
          <a:xfrm>
            <a:off x="3382549" y="1227450"/>
            <a:ext cx="2604600" cy="3260100"/>
          </a:xfrm>
          <a:prstGeom prst="rect">
            <a:avLst/>
          </a:prstGeom>
          <a:solidFill>
            <a:srgbClr val="F2F5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42" name="Chart 341">
            <a:extLst>
              <a:ext uri="{FF2B5EF4-FFF2-40B4-BE49-F238E27FC236}">
                <a16:creationId xmlns:a16="http://schemas.microsoft.com/office/drawing/2014/main" id="{3D4900BF-F498-8E9D-7AD0-169E4EE77D9C}"/>
              </a:ext>
            </a:extLst>
          </p:cNvPr>
          <p:cNvGraphicFramePr/>
          <p:nvPr>
            <p:custDataLst>
              <p:tags r:id="rId2"/>
            </p:custDataLst>
          </p:nvPr>
        </p:nvGraphicFramePr>
        <p:xfrm>
          <a:off x="1470025" y="1304925"/>
          <a:ext cx="1865313" cy="3184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pic>
        <p:nvPicPr>
          <p:cNvPr id="322" name="Picture 321" descr="Booster Robotics for Sale | Buy Online | Robotix Market">
            <a:extLst>
              <a:ext uri="{FF2B5EF4-FFF2-40B4-BE49-F238E27FC236}">
                <a16:creationId xmlns:a16="http://schemas.microsoft.com/office/drawing/2014/main" id="{CC2AF4A7-68FD-E45B-A7AB-2B849D5102C0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347" y="2207821"/>
            <a:ext cx="615657" cy="337471"/>
          </a:xfrm>
          <a:prstGeom prst="rect">
            <a:avLst/>
          </a:prstGeom>
        </p:spPr>
      </p:pic>
      <p:pic>
        <p:nvPicPr>
          <p:cNvPr id="323" name="Picture 322" descr="Galbot Robot – AIFITLAB">
            <a:extLst>
              <a:ext uri="{FF2B5EF4-FFF2-40B4-BE49-F238E27FC236}">
                <a16:creationId xmlns:a16="http://schemas.microsoft.com/office/drawing/2014/main" id="{0218FE24-3F28-FCF2-864C-A079C158F996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599" y="3112590"/>
            <a:ext cx="751153" cy="450690"/>
          </a:xfrm>
          <a:prstGeom prst="rect">
            <a:avLst/>
          </a:prstGeom>
        </p:spPr>
      </p:pic>
      <p:pic>
        <p:nvPicPr>
          <p:cNvPr id="324" name="Picture 323" descr="Astribot">
            <a:extLst>
              <a:ext uri="{FF2B5EF4-FFF2-40B4-BE49-F238E27FC236}">
                <a16:creationId xmlns:a16="http://schemas.microsoft.com/office/drawing/2014/main" id="{A33F29A5-8F11-9D8D-3A08-D74393697F0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4693" y="3557595"/>
            <a:ext cx="632965" cy="158242"/>
          </a:xfrm>
          <a:prstGeom prst="rect">
            <a:avLst/>
          </a:prstGeom>
        </p:spPr>
      </p:pic>
      <p:pic>
        <p:nvPicPr>
          <p:cNvPr id="325" name="Picture 324" descr="GALAXEA - 智能机器人解决方案">
            <a:extLst>
              <a:ext uri="{FF2B5EF4-FFF2-40B4-BE49-F238E27FC236}">
                <a16:creationId xmlns:a16="http://schemas.microsoft.com/office/drawing/2014/main" id="{4AD584B8-DF7A-22D2-A4D6-CA2D201EE777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937" y="4201829"/>
            <a:ext cx="842477" cy="119865"/>
          </a:xfrm>
          <a:prstGeom prst="rect">
            <a:avLst/>
          </a:prstGeom>
        </p:spPr>
      </p:pic>
      <p:sp>
        <p:nvSpPr>
          <p:cNvPr id="900" name="Stat 1 number"/>
          <p:cNvSpPr txBox="1"/>
          <p:nvPr/>
        </p:nvSpPr>
        <p:spPr>
          <a:xfrm>
            <a:off x="3606800" y="1498600"/>
            <a:ext cx="2159000" cy="5842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US" sz="4000" b="1" dirty="0">
                <a:solidFill>
                  <a:srgbClr val="225163"/>
                </a:solidFill>
                <a:latin typeface="Newsreader"/>
                <a:ea typeface="Newsreader"/>
                <a:cs typeface="Newsreader"/>
              </a:rPr>
              <a:t>25K</a:t>
            </a:r>
          </a:p>
        </p:txBody>
      </p:sp>
      <p:sp>
        <p:nvSpPr>
          <p:cNvPr id="901" name="Stat 1 label"/>
          <p:cNvSpPr txBox="1"/>
          <p:nvPr/>
        </p:nvSpPr>
        <p:spPr>
          <a:xfrm>
            <a:off x="3606800" y="2133600"/>
            <a:ext cx="2159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200" dirty="0">
                <a:solidFill>
                  <a:srgbClr val="404040"/>
                </a:solidFill>
              </a:rPr>
              <a:t>humanoids shipped in H1 2026</a:t>
            </a:r>
          </a:p>
        </p:txBody>
      </p:sp>
      <p:sp>
        <p:nvSpPr>
          <p:cNvPr id="902" name="Stat 1 growth"/>
          <p:cNvSpPr txBox="1"/>
          <p:nvPr/>
        </p:nvSpPr>
        <p:spPr>
          <a:xfrm>
            <a:off x="3606800" y="2438400"/>
            <a:ext cx="2159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400" b="1" dirty="0">
                <a:solidFill>
                  <a:srgbClr val="225163"/>
                </a:solidFill>
              </a:rPr>
              <a:t>+432%</a:t>
            </a:r>
            <a:r>
              <a:rPr lang="en-US" sz="1200" dirty="0">
                <a:solidFill>
                  <a:srgbClr val="404040"/>
                </a:solidFill>
              </a:rPr>
              <a:t> YoY</a:t>
            </a:r>
          </a:p>
        </p:txBody>
      </p:sp>
      <p:sp>
        <p:nvSpPr>
          <p:cNvPr id="903" name="Stat 2 number"/>
          <p:cNvSpPr txBox="1"/>
          <p:nvPr/>
        </p:nvSpPr>
        <p:spPr>
          <a:xfrm>
            <a:off x="3606800" y="3111500"/>
            <a:ext cx="2159000" cy="5842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US" sz="4000" b="1" dirty="0">
                <a:solidFill>
                  <a:srgbClr val="225163"/>
                </a:solidFill>
                <a:latin typeface="Newsreader"/>
                <a:ea typeface="Newsreader"/>
                <a:cs typeface="Newsreader"/>
              </a:rPr>
              <a:t>$740M</a:t>
            </a:r>
          </a:p>
        </p:txBody>
      </p:sp>
      <p:sp>
        <p:nvSpPr>
          <p:cNvPr id="904" name="Stat 2 label"/>
          <p:cNvSpPr txBox="1"/>
          <p:nvPr/>
        </p:nvSpPr>
        <p:spPr>
          <a:xfrm>
            <a:off x="3606800" y="3746500"/>
            <a:ext cx="2159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200" dirty="0">
                <a:solidFill>
                  <a:srgbClr val="404040"/>
                </a:solidFill>
              </a:rPr>
              <a:t>revenue in H1 2026</a:t>
            </a:r>
          </a:p>
        </p:txBody>
      </p:sp>
      <p:sp>
        <p:nvSpPr>
          <p:cNvPr id="905" name="Stat 2 growth"/>
          <p:cNvSpPr txBox="1"/>
          <p:nvPr/>
        </p:nvSpPr>
        <p:spPr>
          <a:xfrm>
            <a:off x="3606800" y="4051300"/>
            <a:ext cx="2159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400" b="1" dirty="0">
                <a:solidFill>
                  <a:srgbClr val="225163"/>
                </a:solidFill>
              </a:rPr>
              <a:t>+323%</a:t>
            </a:r>
            <a:r>
              <a:rPr lang="en-US" sz="1200" dirty="0">
                <a:solidFill>
                  <a:srgbClr val="404040"/>
                </a:solidFill>
              </a:rPr>
              <a:t> YoY</a:t>
            </a:r>
          </a:p>
        </p:txBody>
      </p:sp>
      <p:cxnSp>
        <p:nvCxnSpPr>
          <p:cNvPr id="906" name="Stat divider"/>
          <p:cNvCxnSpPr/>
          <p:nvPr/>
        </p:nvCxnSpPr>
        <p:spPr>
          <a:xfrm>
            <a:off x="3606800" y="2870200"/>
            <a:ext cx="2159000" cy="0"/>
          </a:xfrm>
          <a:prstGeom prst="line">
            <a:avLst/>
          </a:prstGeom>
          <a:ln w="9525">
            <a:solidFill>
              <a:srgbClr val="C9D1D6"/>
            </a:solidFill>
          </a:ln>
        </p:spPr>
      </p:cxnSp>
      <p:sp>
        <p:nvSpPr>
          <p:cNvPr id="2" name="Google Shape;308;p6">
            <a:extLst>
              <a:ext uri="{FF2B5EF4-FFF2-40B4-BE49-F238E27FC236}">
                <a16:creationId xmlns:a16="http://schemas.microsoft.com/office/drawing/2014/main" id="{2CD20C06-326B-72F6-C362-DC82BA138FF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9</a:t>
            </a:fld>
            <a:endParaRPr sz="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571528-5E9E-0E30-1386-A782120A2CF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37625" y="2986056"/>
            <a:ext cx="1644629" cy="5545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65C1B5D-D248-5DAF-9192-A8672184958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48758" y="2410171"/>
            <a:ext cx="2482062" cy="3233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D48C75A-3939-BA88-F331-9520003F08D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155989" y="3781852"/>
            <a:ext cx="2407901" cy="54704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9CF3D24-6AC4-3B5D-8F41-5D4EA6E32E0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11582" y="1342682"/>
            <a:ext cx="1696714" cy="85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125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hinkcell data - do not delete" hidden="1">
            <a:extLst>
              <a:ext uri="{FF2B5EF4-FFF2-40B4-BE49-F238E27FC236}">
                <a16:creationId xmlns:a16="http://schemas.microsoft.com/office/drawing/2014/main" id="{2B7A80AE-B4B6-8747-AE95-54BC8304374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164671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7" imgW="521" imgH="521" progId="TCLayout.ActiveDocument.1">
                  <p:embed/>
                </p:oleObj>
              </mc:Choice>
              <mc:Fallback>
                <p:oleObj name="thinkcell Slide" r:id="rId37" imgW="521" imgH="521" progId="TCLayout.ActiveDocument.1">
                  <p:embed/>
                  <p:pic>
                    <p:nvPicPr>
                      <p:cNvPr id="16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2B7A80AE-B4B6-8747-AE95-54BC830437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" name="Google Shape;348;p8"/>
          <p:cNvSpPr/>
          <p:nvPr/>
        </p:nvSpPr>
        <p:spPr>
          <a:xfrm>
            <a:off x="449850" y="1202883"/>
            <a:ext cx="3428400" cy="2786700"/>
          </a:xfrm>
          <a:prstGeom prst="rect">
            <a:avLst/>
          </a:prstGeom>
          <a:solidFill>
            <a:srgbClr val="F2F5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8"/>
          <p:cNvSpPr txBox="1"/>
          <p:nvPr/>
        </p:nvSpPr>
        <p:spPr>
          <a:xfrm>
            <a:off x="544800" y="1311914"/>
            <a:ext cx="3000000" cy="2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Total Investment, $B</a:t>
            </a:r>
            <a:endParaRPr sz="8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0" name="Google Shape;370;p8"/>
          <p:cNvSpPr txBox="1"/>
          <p:nvPr/>
        </p:nvSpPr>
        <p:spPr>
          <a:xfrm>
            <a:off x="460600" y="321600"/>
            <a:ext cx="6660523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Vertical Robotics continues to be driven by Defense, though Manufacturing is seeing a significant boost this year</a:t>
            </a:r>
          </a:p>
        </p:txBody>
      </p:sp>
      <p:sp>
        <p:nvSpPr>
          <p:cNvPr id="371" name="Google Shape;371;p8"/>
          <p:cNvSpPr txBox="1"/>
          <p:nvPr/>
        </p:nvSpPr>
        <p:spPr>
          <a:xfrm>
            <a:off x="460600" y="982182"/>
            <a:ext cx="3000000" cy="1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Vertical Robotics - Americas, Europe, Israel</a:t>
            </a:r>
            <a:endParaRPr sz="900" b="1" i="0" u="none" strike="noStrike" cap="none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372" name="Google Shape;372;p8"/>
          <p:cNvSpPr txBox="1"/>
          <p:nvPr/>
        </p:nvSpPr>
        <p:spPr>
          <a:xfrm>
            <a:off x="1258179" y="4619992"/>
            <a:ext cx="7501405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 b="1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Other: </a:t>
            </a:r>
            <a:r>
              <a:rPr lang="en-US" sz="700" b="0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Other includes medical, consumer, agriculture, food, lab/pharma, construction &amp; mining, inspection/survey, cleaning/maintenance and marine use cases, amongst others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2026 Run rate excludes Anduril $5B round</a:t>
            </a:r>
            <a:endParaRPr sz="700" b="1" i="0" u="none" strike="noStrike" cap="none" dirty="0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 b="1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r>
              <a:rPr lang="en-US" sz="700" b="0" i="0" u="none" strike="noStrike" cap="none" dirty="0" err="1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PitchBook</a:t>
            </a:r>
            <a:r>
              <a:rPr lang="en-US" sz="700" b="0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F-Prime team analysis </a:t>
            </a:r>
            <a:endParaRPr sz="700" b="1" i="0" u="none" strike="noStrike" cap="none" dirty="0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 dirty="0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3" name="Google Shape;37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</a:t>
            </a:fld>
            <a:endParaRPr sz="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6" name="Google Shape;376;p8"/>
          <p:cNvSpPr txBox="1"/>
          <p:nvPr/>
        </p:nvSpPr>
        <p:spPr>
          <a:xfrm>
            <a:off x="2279323" y="4128673"/>
            <a:ext cx="548700" cy="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Defense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7" name="Google Shape;377;p8"/>
          <p:cNvSpPr txBox="1"/>
          <p:nvPr/>
        </p:nvSpPr>
        <p:spPr>
          <a:xfrm>
            <a:off x="891297" y="4128157"/>
            <a:ext cx="439200" cy="1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Other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8" name="Google Shape;378;p8"/>
          <p:cNvSpPr txBox="1"/>
          <p:nvPr/>
        </p:nvSpPr>
        <p:spPr>
          <a:xfrm>
            <a:off x="1577098" y="4129807"/>
            <a:ext cx="471000" cy="1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Logistics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9" name="Google Shape;379;p8"/>
          <p:cNvSpPr/>
          <p:nvPr/>
        </p:nvSpPr>
        <p:spPr>
          <a:xfrm>
            <a:off x="721300" y="4128163"/>
            <a:ext cx="129900" cy="129900"/>
          </a:xfrm>
          <a:prstGeom prst="rect">
            <a:avLst/>
          </a:prstGeom>
          <a:solidFill>
            <a:srgbClr val="BCE1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8"/>
          <p:cNvSpPr/>
          <p:nvPr/>
        </p:nvSpPr>
        <p:spPr>
          <a:xfrm>
            <a:off x="2109333" y="4126507"/>
            <a:ext cx="129900" cy="12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8"/>
          <p:cNvSpPr/>
          <p:nvPr/>
        </p:nvSpPr>
        <p:spPr>
          <a:xfrm>
            <a:off x="1407100" y="4128150"/>
            <a:ext cx="129900" cy="129900"/>
          </a:xfrm>
          <a:prstGeom prst="rect">
            <a:avLst/>
          </a:prstGeom>
          <a:solidFill>
            <a:srgbClr val="ED7B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82" name="Google Shape;382;p8"/>
          <p:cNvGraphicFramePr/>
          <p:nvPr>
            <p:extLst>
              <p:ext uri="{D42A27DB-BD31-4B8C-83A1-F6EECF244321}">
                <p14:modId xmlns:p14="http://schemas.microsoft.com/office/powerpoint/2010/main" val="1101140604"/>
              </p:ext>
            </p:extLst>
          </p:nvPr>
        </p:nvGraphicFramePr>
        <p:xfrm>
          <a:off x="4184383" y="1632828"/>
          <a:ext cx="2082800" cy="2438400"/>
        </p:xfrm>
        <a:graphic>
          <a:graphicData uri="http://schemas.openxmlformats.org/drawingml/2006/table">
            <a:tbl>
              <a:tblPr>
                <a:noFill/>
                <a:tableStyleId>{C98B15CA-CE5D-4A8D-931A-B84D9C32DD4A}</a:tableStyleId>
              </a:tblPr>
              <a:tblGrid>
                <a:gridCol w="66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 $</a:t>
                      </a:r>
                      <a:r>
                        <a:rPr lang="en-US" sz="800" b="1" dirty="0"/>
                        <a:t>5.0</a:t>
                      </a: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B 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 $1.8B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$</a:t>
                      </a:r>
                      <a:r>
                        <a:rPr lang="en-US" sz="800" b="1" dirty="0"/>
                        <a:t>1.75B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$</a:t>
                      </a:r>
                      <a:r>
                        <a:rPr lang="en-US" sz="800" b="1" dirty="0"/>
                        <a:t>1.73B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$</a:t>
                      </a:r>
                      <a:r>
                        <a:rPr lang="en-US" sz="800" b="1" dirty="0"/>
                        <a:t>1.7B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$</a:t>
                      </a:r>
                      <a:r>
                        <a:rPr lang="en-US" sz="800" b="1" dirty="0"/>
                        <a:t>1.5B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$</a:t>
                      </a:r>
                      <a:r>
                        <a:rPr lang="en-US" sz="800" b="1" dirty="0"/>
                        <a:t>1.2B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/>
                        <a:t>$900M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b="1" i="1" u="none" strike="noStrike" cap="none" dirty="0">
                          <a:solidFill>
                            <a:srgbClr val="000000"/>
                          </a:solidFill>
                        </a:rPr>
                        <a:t>over 2 rounds</a:t>
                      </a:r>
                      <a:endParaRPr sz="600" b="1" i="1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83" name="Google Shape;383;p8"/>
          <p:cNvSpPr txBox="1"/>
          <p:nvPr/>
        </p:nvSpPr>
        <p:spPr>
          <a:xfrm>
            <a:off x="4073238" y="1102598"/>
            <a:ext cx="1968600" cy="2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Funding Rounds above $250M, 2026</a:t>
            </a:r>
            <a:endParaRPr sz="8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4" name="Google Shape;384;p8"/>
          <p:cNvSpPr txBox="1"/>
          <p:nvPr/>
        </p:nvSpPr>
        <p:spPr>
          <a:xfrm>
            <a:off x="4073258" y="1353428"/>
            <a:ext cx="809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Company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5" name="Google Shape;385;p8"/>
          <p:cNvSpPr txBox="1"/>
          <p:nvPr/>
        </p:nvSpPr>
        <p:spPr>
          <a:xfrm>
            <a:off x="4915485" y="1353428"/>
            <a:ext cx="6984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Segment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6" name="Google Shape;386;p8"/>
          <p:cNvSpPr txBox="1"/>
          <p:nvPr/>
        </p:nvSpPr>
        <p:spPr>
          <a:xfrm>
            <a:off x="5607658" y="1353428"/>
            <a:ext cx="9168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Round Size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7" name="Google Shape;387;p8"/>
          <p:cNvSpPr/>
          <p:nvPr/>
        </p:nvSpPr>
        <p:spPr>
          <a:xfrm>
            <a:off x="4917010" y="1709403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225163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algn="ctr">
              <a:buClr>
                <a:schemeClr val="dk1"/>
              </a:buClr>
              <a:buSzPts val="800"/>
            </a:pPr>
            <a:r>
              <a:rPr lang="en-US" sz="600" b="1" dirty="0">
                <a:solidFill>
                  <a:schemeClr val="lt1"/>
                </a:solidFill>
                <a:latin typeface="Helvetica Neue"/>
                <a:sym typeface="Helvetica Neue"/>
              </a:rPr>
              <a:t>Defense</a:t>
            </a:r>
            <a:endParaRPr sz="600" b="1" dirty="0">
              <a:solidFill>
                <a:schemeClr val="lt1"/>
              </a:solidFill>
              <a:latin typeface="Helvetica Neue"/>
              <a:sym typeface="Helvetica Neue"/>
            </a:endParaRPr>
          </a:p>
        </p:txBody>
      </p:sp>
      <p:cxnSp>
        <p:nvCxnSpPr>
          <p:cNvPr id="388" name="Google Shape;388;p8"/>
          <p:cNvCxnSpPr/>
          <p:nvPr/>
        </p:nvCxnSpPr>
        <p:spPr>
          <a:xfrm>
            <a:off x="4149458" y="1594728"/>
            <a:ext cx="2100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9" name="Google Shape;389;p8"/>
          <p:cNvSpPr/>
          <p:nvPr/>
        </p:nvSpPr>
        <p:spPr>
          <a:xfrm>
            <a:off x="4917010" y="2017433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225163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algn="ctr">
              <a:buClr>
                <a:schemeClr val="dk1"/>
              </a:buClr>
              <a:buSzPts val="800"/>
            </a:pPr>
            <a:r>
              <a:rPr lang="en-US" sz="600" b="1">
                <a:solidFill>
                  <a:schemeClr val="lt1"/>
                </a:solidFill>
                <a:latin typeface="Helvetica Neue"/>
                <a:sym typeface="Helvetica Neue"/>
              </a:rPr>
              <a:t>Defense</a:t>
            </a:r>
            <a:endParaRPr sz="600" b="1">
              <a:solidFill>
                <a:schemeClr val="lt1"/>
              </a:solidFill>
              <a:latin typeface="Helvetica Neue"/>
              <a:sym typeface="Helvetica Neue"/>
            </a:endParaRPr>
          </a:p>
        </p:txBody>
      </p:sp>
      <p:sp>
        <p:nvSpPr>
          <p:cNvPr id="390" name="Google Shape;390;p8"/>
          <p:cNvSpPr/>
          <p:nvPr/>
        </p:nvSpPr>
        <p:spPr>
          <a:xfrm>
            <a:off x="4917010" y="2333667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225163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algn="ctr">
              <a:buClr>
                <a:schemeClr val="dk1"/>
              </a:buClr>
              <a:buSzPts val="800"/>
            </a:pPr>
            <a:r>
              <a:rPr lang="en-US" sz="600" b="1">
                <a:solidFill>
                  <a:schemeClr val="lt1"/>
                </a:solidFill>
                <a:latin typeface="Helvetica Neue"/>
                <a:sym typeface="Helvetica Neue"/>
              </a:rPr>
              <a:t>Defense</a:t>
            </a:r>
            <a:endParaRPr sz="600" b="1">
              <a:solidFill>
                <a:schemeClr val="lt1"/>
              </a:solidFill>
              <a:latin typeface="Helvetica Neue"/>
              <a:sym typeface="Helvetica Neue"/>
            </a:endParaRPr>
          </a:p>
        </p:txBody>
      </p:sp>
      <p:sp>
        <p:nvSpPr>
          <p:cNvPr id="391" name="Google Shape;391;p8"/>
          <p:cNvSpPr/>
          <p:nvPr/>
        </p:nvSpPr>
        <p:spPr>
          <a:xfrm>
            <a:off x="4917010" y="2632492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7C9E8B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algn="ctr">
              <a:buSzPts val="800"/>
            </a:pPr>
            <a:r>
              <a:rPr lang="en-US" sz="600" b="1" dirty="0">
                <a:solidFill>
                  <a:schemeClr val="bg1"/>
                </a:solidFill>
                <a:latin typeface="Helvetica Neue"/>
                <a:sym typeface="Helvetica Neue"/>
              </a:rPr>
              <a:t>Manufacturing</a:t>
            </a:r>
            <a:endParaRPr sz="600" b="1" dirty="0">
              <a:solidFill>
                <a:schemeClr val="bg1"/>
              </a:solidFill>
              <a:latin typeface="Helvetica Neue"/>
              <a:sym typeface="Helvetica Neue"/>
            </a:endParaRPr>
          </a:p>
        </p:txBody>
      </p:sp>
      <p:sp>
        <p:nvSpPr>
          <p:cNvPr id="392" name="Google Shape;392;p8"/>
          <p:cNvSpPr/>
          <p:nvPr/>
        </p:nvSpPr>
        <p:spPr>
          <a:xfrm>
            <a:off x="4917010" y="2934978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BCE1F1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6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Other</a:t>
            </a:r>
            <a:endParaRPr sz="6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5" name="Google Shape;395;p8"/>
          <p:cNvSpPr/>
          <p:nvPr/>
        </p:nvSpPr>
        <p:spPr>
          <a:xfrm>
            <a:off x="4917010" y="3846267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7C9E8B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600" b="1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Manufacturing</a:t>
            </a:r>
            <a:endParaRPr sz="600" b="1" i="0" u="none" strike="noStrike" cap="none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97" name="Google Shape;397;p8" descr="Hadrian Raises $260M to Build AI-Powered Factories for America, Adds Full  Product Manufacturing, Opens Arizona Site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4229973" y="2591656"/>
            <a:ext cx="470980" cy="248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8"/>
          <p:cNvPicPr preferRelativeResize="0"/>
          <p:nvPr/>
        </p:nvPicPr>
        <p:blipFill rotWithShape="1">
          <a:blip r:embed="rId40">
            <a:alphaModFix/>
          </a:blip>
          <a:srcRect t="29811" b="29811"/>
          <a:stretch/>
        </p:blipFill>
        <p:spPr>
          <a:xfrm>
            <a:off x="4190976" y="2020428"/>
            <a:ext cx="548975" cy="15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8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4136078" y="2356261"/>
            <a:ext cx="658770" cy="12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8" descr="Quantum Systems"/>
          <p:cNvPicPr preferRelativeResize="0"/>
          <p:nvPr/>
        </p:nvPicPr>
        <p:blipFill rotWithShape="1">
          <a:blip r:embed="rId4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4158652" y="3532480"/>
            <a:ext cx="613622" cy="19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8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4158651" y="1737637"/>
            <a:ext cx="613625" cy="11305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05" name="Google Shape;405;p8"/>
          <p:cNvGraphicFramePr/>
          <p:nvPr>
            <p:extLst>
              <p:ext uri="{D42A27DB-BD31-4B8C-83A1-F6EECF244321}">
                <p14:modId xmlns:p14="http://schemas.microsoft.com/office/powerpoint/2010/main" val="1389349114"/>
              </p:ext>
            </p:extLst>
          </p:nvPr>
        </p:nvGraphicFramePr>
        <p:xfrm>
          <a:off x="6702158" y="1632828"/>
          <a:ext cx="2082800" cy="2438400"/>
        </p:xfrm>
        <a:graphic>
          <a:graphicData uri="http://schemas.openxmlformats.org/drawingml/2006/table">
            <a:tbl>
              <a:tblPr>
                <a:noFill/>
                <a:tableStyleId>{C98B15CA-CE5D-4A8D-931A-B84D9C32DD4A}</a:tableStyleId>
              </a:tblPr>
              <a:tblGrid>
                <a:gridCol w="66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 $60</a:t>
                      </a:r>
                      <a:r>
                        <a:rPr lang="en-US" sz="800" b="1" dirty="0"/>
                        <a:t>0M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dirty="0">
                          <a:solidFill>
                            <a:schemeClr val="dk1"/>
                          </a:solidFill>
                        </a:rPr>
                        <a:t> $578M</a:t>
                      </a:r>
                      <a:endParaRPr sz="800"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$</a:t>
                      </a:r>
                      <a:r>
                        <a:rPr lang="en-US" sz="800" b="1" dirty="0"/>
                        <a:t>498</a:t>
                      </a: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M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$</a:t>
                      </a:r>
                      <a:r>
                        <a:rPr lang="en-US" sz="800" b="1" dirty="0"/>
                        <a:t>313</a:t>
                      </a: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M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$270M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$</a:t>
                      </a:r>
                      <a:r>
                        <a:rPr lang="en-US" sz="800" b="1" dirty="0"/>
                        <a:t>257</a:t>
                      </a: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M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000000"/>
                          </a:solidFill>
                        </a:rPr>
                        <a:t>$2</a:t>
                      </a:r>
                      <a:r>
                        <a:rPr lang="en-US" sz="800" b="1" dirty="0">
                          <a:solidFill>
                            <a:schemeClr val="dk1"/>
                          </a:solidFill>
                        </a:rPr>
                        <a:t>50M</a:t>
                      </a:r>
                      <a:endParaRPr sz="800"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i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06" name="Google Shape;406;p8"/>
          <p:cNvSpPr txBox="1"/>
          <p:nvPr/>
        </p:nvSpPr>
        <p:spPr>
          <a:xfrm>
            <a:off x="6591033" y="1353428"/>
            <a:ext cx="809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Company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7" name="Google Shape;407;p8"/>
          <p:cNvSpPr txBox="1"/>
          <p:nvPr/>
        </p:nvSpPr>
        <p:spPr>
          <a:xfrm>
            <a:off x="7433260" y="1353428"/>
            <a:ext cx="6984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Segment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8" name="Google Shape;408;p8"/>
          <p:cNvSpPr txBox="1"/>
          <p:nvPr/>
        </p:nvSpPr>
        <p:spPr>
          <a:xfrm>
            <a:off x="8125433" y="1353428"/>
            <a:ext cx="9168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Round Size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9" name="Google Shape;409;p8"/>
          <p:cNvSpPr/>
          <p:nvPr/>
        </p:nvSpPr>
        <p:spPr>
          <a:xfrm>
            <a:off x="7434785" y="1709403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ED7B57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algn="ctr">
              <a:buClr>
                <a:schemeClr val="dk1"/>
              </a:buClr>
              <a:buSzPts val="800"/>
            </a:pPr>
            <a:r>
              <a:rPr lang="en-US" sz="600" b="1" dirty="0">
                <a:solidFill>
                  <a:schemeClr val="lt1"/>
                </a:solidFill>
                <a:latin typeface="Helvetica Neue"/>
                <a:sym typeface="Helvetica Neue"/>
              </a:rPr>
              <a:t>Logistics</a:t>
            </a:r>
            <a:endParaRPr sz="600" b="1" dirty="0">
              <a:solidFill>
                <a:schemeClr val="lt1"/>
              </a:solidFill>
              <a:latin typeface="Helvetica Neue"/>
              <a:sym typeface="Helvetica Neue"/>
            </a:endParaRPr>
          </a:p>
        </p:txBody>
      </p:sp>
      <p:cxnSp>
        <p:nvCxnSpPr>
          <p:cNvPr id="410" name="Google Shape;410;p8"/>
          <p:cNvCxnSpPr/>
          <p:nvPr/>
        </p:nvCxnSpPr>
        <p:spPr>
          <a:xfrm>
            <a:off x="6667233" y="1594728"/>
            <a:ext cx="2100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1" name="Google Shape;411;p8"/>
          <p:cNvSpPr/>
          <p:nvPr/>
        </p:nvSpPr>
        <p:spPr>
          <a:xfrm>
            <a:off x="7434785" y="2017433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225163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6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Defense</a:t>
            </a:r>
            <a:endParaRPr sz="6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2" name="Google Shape;412;p8"/>
          <p:cNvSpPr/>
          <p:nvPr/>
        </p:nvSpPr>
        <p:spPr>
          <a:xfrm>
            <a:off x="7434785" y="2333667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225163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6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Defense</a:t>
            </a:r>
            <a:endParaRPr sz="6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3" name="Google Shape;413;p8"/>
          <p:cNvSpPr/>
          <p:nvPr/>
        </p:nvSpPr>
        <p:spPr>
          <a:xfrm>
            <a:off x="7434785" y="2632492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225163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algn="ctr">
              <a:buClr>
                <a:schemeClr val="dk1"/>
              </a:buClr>
              <a:buSzPts val="800"/>
            </a:pPr>
            <a:r>
              <a:rPr lang="en-US" sz="600" b="1" dirty="0">
                <a:solidFill>
                  <a:schemeClr val="lt1"/>
                </a:solidFill>
                <a:latin typeface="Helvetica Neue"/>
                <a:sym typeface="Helvetica Neue"/>
              </a:rPr>
              <a:t>Defense</a:t>
            </a:r>
            <a:endParaRPr sz="600" b="1" dirty="0">
              <a:solidFill>
                <a:schemeClr val="lt1"/>
              </a:solidFill>
              <a:latin typeface="Helvetica Neue"/>
              <a:sym typeface="Helvetica Neue"/>
            </a:endParaRPr>
          </a:p>
        </p:txBody>
      </p:sp>
      <p:sp>
        <p:nvSpPr>
          <p:cNvPr id="414" name="Google Shape;414;p8"/>
          <p:cNvSpPr/>
          <p:nvPr/>
        </p:nvSpPr>
        <p:spPr>
          <a:xfrm>
            <a:off x="7434785" y="2934978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BCE1F1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algn="ctr">
              <a:buSzPts val="800"/>
            </a:pPr>
            <a:r>
              <a:rPr lang="en-US" sz="600" b="1" dirty="0">
                <a:solidFill>
                  <a:schemeClr val="dk1"/>
                </a:solidFill>
                <a:latin typeface="Helvetica Neue"/>
                <a:sym typeface="Helvetica Neue"/>
              </a:rPr>
              <a:t>Const &amp; Mining</a:t>
            </a:r>
            <a:endParaRPr sz="600" b="1" dirty="0">
              <a:solidFill>
                <a:schemeClr val="dk1"/>
              </a:solidFill>
              <a:latin typeface="Helvetica Neue"/>
              <a:sym typeface="Helvetica Neue"/>
            </a:endParaRPr>
          </a:p>
        </p:txBody>
      </p:sp>
      <p:sp>
        <p:nvSpPr>
          <p:cNvPr id="415" name="Google Shape;415;p8"/>
          <p:cNvSpPr/>
          <p:nvPr/>
        </p:nvSpPr>
        <p:spPr>
          <a:xfrm>
            <a:off x="7434785" y="3241856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BCE1F1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algn="ctr">
              <a:buSzPts val="800"/>
            </a:pPr>
            <a:r>
              <a:rPr lang="en-US" sz="600" b="1" dirty="0">
                <a:solidFill>
                  <a:schemeClr val="dk1"/>
                </a:solidFill>
                <a:latin typeface="Helvetica Neue"/>
                <a:sym typeface="Helvetica Neue"/>
              </a:rPr>
              <a:t>Lab/Pharma</a:t>
            </a:r>
            <a:endParaRPr sz="600" b="1" dirty="0">
              <a:solidFill>
                <a:schemeClr val="dk1"/>
              </a:solidFill>
              <a:latin typeface="Helvetica Neue"/>
              <a:sym typeface="Helvetica Neue"/>
            </a:endParaRPr>
          </a:p>
        </p:txBody>
      </p:sp>
      <p:sp>
        <p:nvSpPr>
          <p:cNvPr id="416" name="Google Shape;416;p8"/>
          <p:cNvSpPr/>
          <p:nvPr/>
        </p:nvSpPr>
        <p:spPr>
          <a:xfrm>
            <a:off x="7434785" y="3552805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225163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6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Defense</a:t>
            </a:r>
            <a:endParaRPr sz="6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19" name="Google Shape;419;p8"/>
          <p:cNvPicPr preferRelativeResize="0"/>
          <p:nvPr/>
        </p:nvPicPr>
        <p:blipFill rotWithShape="1">
          <a:blip r:embed="rId44">
            <a:alphaModFix/>
          </a:blip>
          <a:srcRect t="28183" b="28183"/>
          <a:stretch/>
        </p:blipFill>
        <p:spPr>
          <a:xfrm>
            <a:off x="4216177" y="3263894"/>
            <a:ext cx="498573" cy="125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8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6734894" y="1725709"/>
            <a:ext cx="486680" cy="1825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DAC2B5D9-CD0E-F684-8CD8-85F098780B97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1211811"/>
              </p:ext>
            </p:extLst>
          </p:nvPr>
        </p:nvGraphicFramePr>
        <p:xfrm>
          <a:off x="477838" y="1593850"/>
          <a:ext cx="3271837" cy="2179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6"/>
          </a:graphicData>
        </a:graphic>
      </p:graphicFrame>
      <p:sp>
        <p:nvSpPr>
          <p:cNvPr id="38" name="Rectangle 37">
            <a:extLst>
              <a:ext uri="{FF2B5EF4-FFF2-40B4-BE49-F238E27FC236}">
                <a16:creationId xmlns:a16="http://schemas.microsoft.com/office/drawing/2014/main" id="{D6BEE541-4744-76BB-8D9A-A30E8D6FC853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3182938" y="1676400"/>
            <a:ext cx="346075" cy="130175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0" name="Straight Connector 339">
            <a:extLst>
              <a:ext uri="{FF2B5EF4-FFF2-40B4-BE49-F238E27FC236}">
                <a16:creationId xmlns:a16="http://schemas.microsoft.com/office/drawing/2014/main" id="{A430844D-8611-2F1D-147C-22EDA3CABAE7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1470025" y="2998788"/>
            <a:ext cx="10795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1" name="Straight Connector 340">
            <a:extLst>
              <a:ext uri="{FF2B5EF4-FFF2-40B4-BE49-F238E27FC236}">
                <a16:creationId xmlns:a16="http://schemas.microsoft.com/office/drawing/2014/main" id="{6286475D-7DFF-3DDC-B0F2-1CB0BC8509CB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1577975" y="2998788"/>
            <a:ext cx="0" cy="33655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7" name="Straight Connector 336">
            <a:extLst>
              <a:ext uri="{FF2B5EF4-FFF2-40B4-BE49-F238E27FC236}">
                <a16:creationId xmlns:a16="http://schemas.microsoft.com/office/drawing/2014/main" id="{A3179CB4-73FC-D4AC-7A55-094DC0536F05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1404938" y="3271838"/>
            <a:ext cx="0" cy="18256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8" name="Straight Connector 337">
            <a:extLst>
              <a:ext uri="{FF2B5EF4-FFF2-40B4-BE49-F238E27FC236}">
                <a16:creationId xmlns:a16="http://schemas.microsoft.com/office/drawing/2014/main" id="{DC6F1450-B56D-D963-02AC-66B38F54FC3F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1470025" y="3108325"/>
            <a:ext cx="20638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9" name="Straight Connector 338">
            <a:extLst>
              <a:ext uri="{FF2B5EF4-FFF2-40B4-BE49-F238E27FC236}">
                <a16:creationId xmlns:a16="http://schemas.microsoft.com/office/drawing/2014/main" id="{72C59477-B8F1-E2F0-6CE6-1B9C87F20C09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>
            <a:off x="1490663" y="3108325"/>
            <a:ext cx="0" cy="30162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Google Shape;7;p22">
            <a:extLst>
              <a:ext uri="{FF2B5EF4-FFF2-40B4-BE49-F238E27FC236}">
                <a16:creationId xmlns:a16="http://schemas.microsoft.com/office/drawing/2014/main" id="{A03EA25D-D375-56C0-27A9-CEF19D26B235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 bwMode="gray">
          <a:xfrm>
            <a:off x="719138" y="3424238"/>
            <a:ext cx="301625" cy="109538"/>
          </a:xfrm>
          <a:prstGeom prst="rect">
            <a:avLst/>
          </a:prstGeom>
          <a:solidFill>
            <a:srgbClr val="7C9E8B"/>
          </a:solidFill>
          <a:ln>
            <a:noFill/>
          </a:ln>
          <a:effectLst/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D584221F-7409-482F-ACF1-808B9ECB51CC}" type="datetime'''''''''''''''''''''''''''$''''''''''0.''''''''''7B'">
              <a:rPr lang="en-US" altLang="en-US" sz="800" b="1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$0.7B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" name="Google Shape;7;p22">
            <a:extLst>
              <a:ext uri="{FF2B5EF4-FFF2-40B4-BE49-F238E27FC236}">
                <a16:creationId xmlns:a16="http://schemas.microsoft.com/office/drawing/2014/main" id="{A48C5BF3-0D9A-8F51-6A9D-1E452625930D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 bwMode="gray">
          <a:xfrm>
            <a:off x="719138" y="3543300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4872DFF3-30B7-4AC6-B232-C0651131090B}" type="datetime'''$2''''''.''''''''''''''''''''''''''''''''''5''B''''''''''''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$2.5B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Google Shape;7;p22">
            <a:extLst>
              <a:ext uri="{FF2B5EF4-FFF2-40B4-BE49-F238E27FC236}">
                <a16:creationId xmlns:a16="http://schemas.microsoft.com/office/drawing/2014/main" id="{478CDD18-2731-49F6-B69A-0BAA7367B1B6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 bwMode="auto">
          <a:xfrm>
            <a:off x="749300" y="3724275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C20179E1-6597-453E-BC76-4831538451CC}" type="datetime'''2''''0''''''''''''2''2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2022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0" name="Google Shape;7;p22">
            <a:extLst>
              <a:ext uri="{FF2B5EF4-FFF2-40B4-BE49-F238E27FC236}">
                <a16:creationId xmlns:a16="http://schemas.microsoft.com/office/drawing/2014/main" id="{249CEFF7-B2D1-EA19-B38D-FA142EDFD79C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 bwMode="gray">
          <a:xfrm>
            <a:off x="1168400" y="2943225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DA316BF4-A0A8-4A18-A05B-F69A650070DF}" type="datetime'''$''1.''''''''''''''''''''''''''''''''0''B''''''''''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 algn="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$1.0B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1" name="Google Shape;7;p22">
            <a:extLst>
              <a:ext uri="{FF2B5EF4-FFF2-40B4-BE49-F238E27FC236}">
                <a16:creationId xmlns:a16="http://schemas.microsoft.com/office/drawing/2014/main" id="{0B3F4592-393E-F58D-20D9-5EE92AC20645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 bwMode="gray">
          <a:xfrm>
            <a:off x="1168400" y="305276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06C3333C-1137-44E5-A159-19F0484B6D46}" type="datetime'''''''$''''''''''1.''''''''''''''''''''''0''''''''B''''''''''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 algn="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$1.0B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2" name="Google Shape;7;p22">
            <a:extLst>
              <a:ext uri="{FF2B5EF4-FFF2-40B4-BE49-F238E27FC236}">
                <a16:creationId xmlns:a16="http://schemas.microsoft.com/office/drawing/2014/main" id="{41BEB615-C2A7-94F8-1779-71153C20EF58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 bwMode="gray">
          <a:xfrm>
            <a:off x="1168400" y="3162300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D255E86A-B429-4C4C-9F0B-ACA49D3A1476}" type="datetime'''''''''''''$''''0''''''.''''''''2B''''''''''''''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 algn="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$0.2B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3" name="Google Shape;7;p22">
            <a:extLst>
              <a:ext uri="{FF2B5EF4-FFF2-40B4-BE49-F238E27FC236}">
                <a16:creationId xmlns:a16="http://schemas.microsoft.com/office/drawing/2014/main" id="{16CD515F-1222-E469-2D31-99E5FC0D938C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 bwMode="gray">
          <a:xfrm>
            <a:off x="1341438" y="352266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4860A33A-3141-4766-A3FE-3199E7B8191F}" type="datetime'''''''''''''$''3''.''''''1''''''''''''''''''B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$3.1B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Google Shape;7;p22">
            <a:extLst>
              <a:ext uri="{FF2B5EF4-FFF2-40B4-BE49-F238E27FC236}">
                <a16:creationId xmlns:a16="http://schemas.microsoft.com/office/drawing/2014/main" id="{B0D565EA-2880-70FC-8CED-40019293E81D}"/>
              </a:ext>
            </a:extLst>
          </p:cNvPr>
          <p:cNvSpPr txBox="1">
            <a:spLocks/>
          </p:cNvSpPr>
          <p:nvPr>
            <p:custDataLst>
              <p:tags r:id="rId16"/>
            </p:custDataLst>
          </p:nvPr>
        </p:nvSpPr>
        <p:spPr bwMode="auto">
          <a:xfrm>
            <a:off x="1371600" y="3724275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F8467C56-3399-49AF-9A04-E523104C5AFA}" type="datetime'''''''2''''''''''''''''0''''''''2''''''''3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2023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4" name="Google Shape;7;p22">
            <a:extLst>
              <a:ext uri="{FF2B5EF4-FFF2-40B4-BE49-F238E27FC236}">
                <a16:creationId xmlns:a16="http://schemas.microsoft.com/office/drawing/2014/main" id="{60059A4E-91A8-BACC-4BB2-C6C070225252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 bwMode="gray">
          <a:xfrm>
            <a:off x="1962150" y="3070225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C8074B52-8AC8-4E6C-A577-82C9AE1E5CC0}" type="datetime'''''''''''''''$''''''''''1''.''''''''''4''''''''B''''''''''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$1.4B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Google Shape;7;p22">
            <a:extLst>
              <a:ext uri="{FF2B5EF4-FFF2-40B4-BE49-F238E27FC236}">
                <a16:creationId xmlns:a16="http://schemas.microsoft.com/office/drawing/2014/main" id="{695A99D1-F2E0-0C7F-580E-67277CEAE347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 bwMode="gray">
          <a:xfrm>
            <a:off x="719138" y="3157538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F15CF9BF-7B31-40CA-AAA7-2D39A0FB7410}" type="datetime'''''''''''''''''''''$''''''''1''''''.''''''''''''''5''''''B''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$1.5B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6" name="Google Shape;7;p22">
            <a:extLst>
              <a:ext uri="{FF2B5EF4-FFF2-40B4-BE49-F238E27FC236}">
                <a16:creationId xmlns:a16="http://schemas.microsoft.com/office/drawing/2014/main" id="{E8A18D13-FB72-3238-DB78-46F24D5289DF}"/>
              </a:ext>
            </a:extLst>
          </p:cNvPr>
          <p:cNvSpPr txBox="1">
            <a:spLocks/>
          </p:cNvSpPr>
          <p:nvPr>
            <p:custDataLst>
              <p:tags r:id="rId19"/>
            </p:custDataLst>
          </p:nvPr>
        </p:nvSpPr>
        <p:spPr bwMode="gray">
          <a:xfrm>
            <a:off x="1962150" y="3402013"/>
            <a:ext cx="301625" cy="109538"/>
          </a:xfrm>
          <a:prstGeom prst="rect">
            <a:avLst/>
          </a:prstGeom>
          <a:solidFill>
            <a:srgbClr val="7C9E8B"/>
          </a:solidFill>
          <a:ln>
            <a:noFill/>
          </a:ln>
          <a:effectLst/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FAED7B1D-1030-44CE-81F0-99C4569A6A34}" type="datetime'''''''''''''''''''$''''''0''''''''''''''''''''.''''''''''''7B'">
              <a:rPr lang="en-US" altLang="en-US" sz="800" b="1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$0.7B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" name="Google Shape;7;p22">
            <a:extLst>
              <a:ext uri="{FF2B5EF4-FFF2-40B4-BE49-F238E27FC236}">
                <a16:creationId xmlns:a16="http://schemas.microsoft.com/office/drawing/2014/main" id="{B360A754-AFAC-62CB-DC18-ADCA4B25DA7C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 bwMode="gray">
          <a:xfrm>
            <a:off x="1962150" y="3532188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355DB089-AB00-4A80-B3EB-8FA8B5A4A00F}" type="datetime'$''''''''''''''2.''''''''''''8''''''''''B''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$2.8B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Google Shape;7;p22">
            <a:extLst>
              <a:ext uri="{FF2B5EF4-FFF2-40B4-BE49-F238E27FC236}">
                <a16:creationId xmlns:a16="http://schemas.microsoft.com/office/drawing/2014/main" id="{931B2FB0-6480-F63D-1F90-8EF4A02C3C30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 bwMode="auto">
          <a:xfrm>
            <a:off x="1992313" y="3724275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3F8C0907-9B70-4FB8-8ABC-03A6917611A9}" type="datetime'''''2''''''''''0''''2''''''''4''''''''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2024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8" name="Google Shape;7;p22">
            <a:extLst>
              <a:ext uri="{FF2B5EF4-FFF2-40B4-BE49-F238E27FC236}">
                <a16:creationId xmlns:a16="http://schemas.microsoft.com/office/drawing/2014/main" id="{89219AC8-E5C1-2F60-3F3A-F77274B2B10E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 bwMode="gray">
          <a:xfrm>
            <a:off x="2584450" y="2673350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7BBF3F24-E729-4119-9259-9A89A488CD7B}" type="datetime'''$''1''''.''''''''''''2''''''''''B''''''''''''''''''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$1.2B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9" name="Google Shape;7;p22">
            <a:extLst>
              <a:ext uri="{FF2B5EF4-FFF2-40B4-BE49-F238E27FC236}">
                <a16:creationId xmlns:a16="http://schemas.microsoft.com/office/drawing/2014/main" id="{0BA663AF-7B28-9E9C-7BCA-233A89A829AD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 bwMode="gray">
          <a:xfrm>
            <a:off x="2584450" y="2978150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3ED8B8D8-5A4A-4D00-90FC-25A38B676167}" type="datetime'''''''''$6''''''.9''''B''''''''''''''''''''''''''''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$6.9B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0" name="Google Shape;7;p22">
            <a:extLst>
              <a:ext uri="{FF2B5EF4-FFF2-40B4-BE49-F238E27FC236}">
                <a16:creationId xmlns:a16="http://schemas.microsoft.com/office/drawing/2014/main" id="{55DCC366-3110-2755-A73B-95760C822F76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 bwMode="gray">
          <a:xfrm>
            <a:off x="2584450" y="3268663"/>
            <a:ext cx="301625" cy="109538"/>
          </a:xfrm>
          <a:prstGeom prst="rect">
            <a:avLst/>
          </a:prstGeom>
          <a:solidFill>
            <a:srgbClr val="7C9E8B"/>
          </a:solidFill>
          <a:ln>
            <a:noFill/>
          </a:ln>
          <a:effectLst/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F5899ABA-57E0-4F5D-9AE2-47AB596922EE}" type="datetime'''''''''''''''$0''.''''''''''''''''''''9''B'''">
              <a:rPr lang="en-US" altLang="en-US" sz="800" b="1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$0.9B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1" name="Google Shape;7;p22">
            <a:extLst>
              <a:ext uri="{FF2B5EF4-FFF2-40B4-BE49-F238E27FC236}">
                <a16:creationId xmlns:a16="http://schemas.microsoft.com/office/drawing/2014/main" id="{C03B6B62-E2F9-0061-DE19-401453C362A6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 bwMode="gray">
          <a:xfrm>
            <a:off x="2584450" y="3468688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76AA7783-13D9-48F7-83A7-C1915EC6EA14}" type="datetime'''''''''$''''4''.''''''''''''''''''''''5''''''B''''''''''''''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$4.5B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Google Shape;7;p22">
            <a:extLst>
              <a:ext uri="{FF2B5EF4-FFF2-40B4-BE49-F238E27FC236}">
                <a16:creationId xmlns:a16="http://schemas.microsoft.com/office/drawing/2014/main" id="{E1853C41-6DA1-24A8-4C88-F08941BDB012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 bwMode="auto">
          <a:xfrm>
            <a:off x="2614613" y="3724275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FECC4E89-641D-4CBB-BB8E-F78DA66CC75D}" type="datetime'''''''''2''''''0''''''''''''''2''''''''''''5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2025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3" name="Google Shape;7;p22">
            <a:extLst>
              <a:ext uri="{FF2B5EF4-FFF2-40B4-BE49-F238E27FC236}">
                <a16:creationId xmlns:a16="http://schemas.microsoft.com/office/drawing/2014/main" id="{19227C44-4801-A3AC-E4B5-754A5F8230A2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 bwMode="gray">
          <a:xfrm>
            <a:off x="3205163" y="1804988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7B57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1D76D0F8-C6EF-4280-B4B4-1FEA4D8BFF10}" type="datetime'''''''''''''$''''''1''''''.''4''''''''''''''B''''''''''''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$1.4B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4" name="Google Shape;7;p22">
            <a:extLst>
              <a:ext uri="{FF2B5EF4-FFF2-40B4-BE49-F238E27FC236}">
                <a16:creationId xmlns:a16="http://schemas.microsoft.com/office/drawing/2014/main" id="{B35EF1E6-35E3-249D-8F34-BE119B1413C8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 bwMode="gray">
          <a:xfrm>
            <a:off x="3176588" y="2457450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ED9E1E85-2628-43B6-BE1F-77B8ACB31E7B}" type="datetime'$''''1''''6''.''''''''''0B''''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$16.0B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5" name="Google Shape;7;p22">
            <a:extLst>
              <a:ext uri="{FF2B5EF4-FFF2-40B4-BE49-F238E27FC236}">
                <a16:creationId xmlns:a16="http://schemas.microsoft.com/office/drawing/2014/main" id="{139AC97F-4188-1571-954E-71BC7A813306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 bwMode="gray">
          <a:xfrm>
            <a:off x="3205163" y="3178175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14026FC7-122D-4AEB-9FC4-B2395CADC80B}" type="datetime'''$3''''''''''''''''.''''''''''''''''3''''''''''''B'''''''''''">
              <a:rPr lang="en-US" altLang="en-US" sz="800" b="1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$3.3B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6" name="Google Shape;7;p22">
            <a:extLst>
              <a:ext uri="{FF2B5EF4-FFF2-40B4-BE49-F238E27FC236}">
                <a16:creationId xmlns:a16="http://schemas.microsoft.com/office/drawing/2014/main" id="{8E83E0AF-0402-5D16-77DB-22EC6B6F446C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 bwMode="gray">
          <a:xfrm>
            <a:off x="3205163" y="3468688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5B8A590A-EA87-4A01-8472-CB7F079E26D9}" type="datetime'''''''''''''''''''$''''''''''''''''''''''''4''''''.''''''''5B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$4.5B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Google Shape;7;p22">
            <a:extLst>
              <a:ext uri="{FF2B5EF4-FFF2-40B4-BE49-F238E27FC236}">
                <a16:creationId xmlns:a16="http://schemas.microsoft.com/office/drawing/2014/main" id="{E69E01C1-515E-58D8-9DFC-4C83E50E06BE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 bwMode="auto">
          <a:xfrm>
            <a:off x="3235325" y="3724275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5B46BD9C-613F-42D5-BA79-CEB68A7BEBF2}" type="datetime'''''2''''''''''''''''''0''''''''''''''26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2026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Google Shape;7;p22">
            <a:extLst>
              <a:ext uri="{FF2B5EF4-FFF2-40B4-BE49-F238E27FC236}">
                <a16:creationId xmlns:a16="http://schemas.microsoft.com/office/drawing/2014/main" id="{1ECAF043-6FEB-2E43-39EC-AE13292D025F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 bwMode="gray">
          <a:xfrm>
            <a:off x="3205163" y="168751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6D87415D-9CFC-4F7C-8253-2730BB7E77AE}" type="datetime'''''''''''''''''''''''''$''''1.''''''7B''''''''''''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$1.7B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Google Shape;7;p22">
            <a:extLst>
              <a:ext uri="{FF2B5EF4-FFF2-40B4-BE49-F238E27FC236}">
                <a16:creationId xmlns:a16="http://schemas.microsoft.com/office/drawing/2014/main" id="{AAF6103C-E630-B688-A136-ADDEEA393175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 bwMode="gray">
          <a:xfrm>
            <a:off x="719138" y="330676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B59FF373-C8B4-4464-B507-015FABCEC015}" type="datetime'''''$''''''''''''''''''''''2''''''''''.''5''''B'''''''''''">
              <a:rPr lang="en-US" altLang="en-US" sz="800" b="1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$2.5B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5" name="Google Shape;7;p22">
            <a:extLst>
              <a:ext uri="{FF2B5EF4-FFF2-40B4-BE49-F238E27FC236}">
                <a16:creationId xmlns:a16="http://schemas.microsoft.com/office/drawing/2014/main" id="{A1CE9A3F-107D-E2AA-266A-53EDFA921DC5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 bwMode="gray">
          <a:xfrm>
            <a:off x="1962150" y="324961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1C9C7118-AD60-4B43-959C-69361272E894}" type="datetime'''''''''''''''''''''''''$3.''4''''''''''''''''''''''''''''''B'">
              <a:rPr lang="en-US" altLang="en-US" sz="800" b="1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$3.4B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Google Shape;376;p8">
            <a:extLst>
              <a:ext uri="{FF2B5EF4-FFF2-40B4-BE49-F238E27FC236}">
                <a16:creationId xmlns:a16="http://schemas.microsoft.com/office/drawing/2014/main" id="{21162D07-CB46-22E8-03C0-78283AE0F1CA}"/>
              </a:ext>
            </a:extLst>
          </p:cNvPr>
          <p:cNvSpPr txBox="1"/>
          <p:nvPr/>
        </p:nvSpPr>
        <p:spPr>
          <a:xfrm>
            <a:off x="2980313" y="4128673"/>
            <a:ext cx="769362" cy="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Manufacturing</a:t>
            </a:r>
          </a:p>
        </p:txBody>
      </p:sp>
      <p:sp>
        <p:nvSpPr>
          <p:cNvPr id="58" name="Google Shape;380;p8">
            <a:extLst>
              <a:ext uri="{FF2B5EF4-FFF2-40B4-BE49-F238E27FC236}">
                <a16:creationId xmlns:a16="http://schemas.microsoft.com/office/drawing/2014/main" id="{0C8C1B4F-C3B6-63DB-D9D0-2FD0FD72D28B}"/>
              </a:ext>
            </a:extLst>
          </p:cNvPr>
          <p:cNvSpPr/>
          <p:nvPr/>
        </p:nvSpPr>
        <p:spPr>
          <a:xfrm>
            <a:off x="2810323" y="4126507"/>
            <a:ext cx="129900" cy="129900"/>
          </a:xfrm>
          <a:prstGeom prst="rect">
            <a:avLst/>
          </a:prstGeom>
          <a:solidFill>
            <a:srgbClr val="7C9E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5" name="Picture 344" descr="Atoms: Travis Kalanick Unveils Vision To Digitize The Physical World With Industrial Robots">
            <a:extLst>
              <a:ext uri="{FF2B5EF4-FFF2-40B4-BE49-F238E27FC236}">
                <a16:creationId xmlns:a16="http://schemas.microsoft.com/office/drawing/2014/main" id="{4ACDF7D1-85CE-D7BE-0C9E-DB2D0163D0F5}"/>
              </a:ext>
            </a:extLst>
          </p:cNvPr>
          <p:cNvPicPr>
            <a:picLocks noChangeAspect="1"/>
          </p:cNvPicPr>
          <p:nvPr/>
        </p:nvPicPr>
        <p:blipFill>
          <a:blip r:embed="rId4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61952" y="2719726"/>
            <a:ext cx="807023" cy="629401"/>
          </a:xfrm>
          <a:prstGeom prst="rect">
            <a:avLst/>
          </a:prstGeom>
        </p:spPr>
      </p:pic>
      <p:sp>
        <p:nvSpPr>
          <p:cNvPr id="346" name="Google Shape;391;p8">
            <a:extLst>
              <a:ext uri="{FF2B5EF4-FFF2-40B4-BE49-F238E27FC236}">
                <a16:creationId xmlns:a16="http://schemas.microsoft.com/office/drawing/2014/main" id="{A92DD976-8750-AC37-78F1-4E0377F574CB}"/>
              </a:ext>
            </a:extLst>
          </p:cNvPr>
          <p:cNvSpPr/>
          <p:nvPr/>
        </p:nvSpPr>
        <p:spPr>
          <a:xfrm>
            <a:off x="4917010" y="3251251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225163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algn="ctr">
              <a:buClr>
                <a:schemeClr val="dk1"/>
              </a:buClr>
              <a:buSzPts val="800"/>
            </a:pPr>
            <a:r>
              <a:rPr lang="en-US" sz="600" b="1">
                <a:solidFill>
                  <a:schemeClr val="lt1"/>
                </a:solidFill>
                <a:latin typeface="Helvetica Neue"/>
                <a:sym typeface="Helvetica Neue"/>
              </a:rPr>
              <a:t>Defense</a:t>
            </a:r>
            <a:endParaRPr sz="600" b="1">
              <a:solidFill>
                <a:schemeClr val="lt1"/>
              </a:solidFill>
              <a:latin typeface="Helvetica Neue"/>
              <a:sym typeface="Helvetica Neue"/>
            </a:endParaRPr>
          </a:p>
        </p:txBody>
      </p:sp>
      <p:sp>
        <p:nvSpPr>
          <p:cNvPr id="347" name="Google Shape;391;p8">
            <a:extLst>
              <a:ext uri="{FF2B5EF4-FFF2-40B4-BE49-F238E27FC236}">
                <a16:creationId xmlns:a16="http://schemas.microsoft.com/office/drawing/2014/main" id="{A195DF2F-8033-BADB-DBB1-019BC3C3B668}"/>
              </a:ext>
            </a:extLst>
          </p:cNvPr>
          <p:cNvSpPr/>
          <p:nvPr/>
        </p:nvSpPr>
        <p:spPr>
          <a:xfrm>
            <a:off x="4917010" y="3573130"/>
            <a:ext cx="663600" cy="158700"/>
          </a:xfrm>
          <a:prstGeom prst="roundRect">
            <a:avLst>
              <a:gd name="adj" fmla="val 13761"/>
            </a:avLst>
          </a:prstGeom>
          <a:solidFill>
            <a:srgbClr val="225163"/>
          </a:solidFill>
          <a:ln>
            <a:noFill/>
          </a:ln>
        </p:spPr>
        <p:txBody>
          <a:bodyPr spcFirstLastPara="1" wrap="square" lIns="27425" tIns="27425" rIns="27425" bIns="36575" anchor="ctr" anchorCtr="0">
            <a:noAutofit/>
          </a:bodyPr>
          <a:lstStyle/>
          <a:p>
            <a:pPr algn="ctr">
              <a:buClr>
                <a:schemeClr val="dk1"/>
              </a:buClr>
              <a:buSzPts val="800"/>
            </a:pPr>
            <a:r>
              <a:rPr lang="en-US" sz="600" b="1">
                <a:solidFill>
                  <a:schemeClr val="lt1"/>
                </a:solidFill>
                <a:latin typeface="Helvetica Neue"/>
                <a:sym typeface="Helvetica Neue"/>
              </a:rPr>
              <a:t>Defense</a:t>
            </a:r>
            <a:endParaRPr sz="600" b="1">
              <a:solidFill>
                <a:schemeClr val="lt1"/>
              </a:solidFill>
              <a:latin typeface="Helvetica Neue"/>
              <a:sym typeface="Helvetica Neue"/>
            </a:endParaRPr>
          </a:p>
        </p:txBody>
      </p:sp>
      <p:pic>
        <p:nvPicPr>
          <p:cNvPr id="426" name="Picture 425" descr="Home | Mind Robotics">
            <a:extLst>
              <a:ext uri="{FF2B5EF4-FFF2-40B4-BE49-F238E27FC236}">
                <a16:creationId xmlns:a16="http://schemas.microsoft.com/office/drawing/2014/main" id="{F6B9D827-79C5-23A1-82B6-C344FA2CB266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4167135" y="3804535"/>
            <a:ext cx="596657" cy="313318"/>
          </a:xfrm>
          <a:prstGeom prst="rect">
            <a:avLst/>
          </a:prstGeom>
        </p:spPr>
      </p:pic>
      <p:pic>
        <p:nvPicPr>
          <p:cNvPr id="429" name="Picture 428">
            <a:extLst>
              <a:ext uri="{FF2B5EF4-FFF2-40B4-BE49-F238E27FC236}">
                <a16:creationId xmlns:a16="http://schemas.microsoft.com/office/drawing/2014/main" id="{9456CD99-8595-47B0-B75B-4C6328B89ADD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6690018" y="2016454"/>
            <a:ext cx="576433" cy="127083"/>
          </a:xfrm>
          <a:prstGeom prst="rect">
            <a:avLst/>
          </a:prstGeom>
        </p:spPr>
      </p:pic>
      <p:pic>
        <p:nvPicPr>
          <p:cNvPr id="430" name="Picture 429" descr="Accel | Cambridge Aerospace">
            <a:extLst>
              <a:ext uri="{FF2B5EF4-FFF2-40B4-BE49-F238E27FC236}">
                <a16:creationId xmlns:a16="http://schemas.microsoft.com/office/drawing/2014/main" id="{B30B5A14-4723-DC52-A0EF-65CE22B0F177}"/>
              </a:ext>
            </a:extLst>
          </p:cNvPr>
          <p:cNvPicPr>
            <a:picLocks noChangeAspect="1"/>
          </p:cNvPicPr>
          <p:nvPr/>
        </p:nvPicPr>
        <p:blipFill>
          <a:blip r:embed="rId50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2106" y="2082475"/>
            <a:ext cx="1252257" cy="658444"/>
          </a:xfrm>
          <a:prstGeom prst="rect">
            <a:avLst/>
          </a:prstGeom>
        </p:spPr>
      </p:pic>
      <p:pic>
        <p:nvPicPr>
          <p:cNvPr id="431" name="Picture 430" descr="Roark (Aerospace and Defense) 2026 Company Profile: Valuation, Funding &amp; Investors | PitchBook">
            <a:extLst>
              <a:ext uri="{FF2B5EF4-FFF2-40B4-BE49-F238E27FC236}">
                <a16:creationId xmlns:a16="http://schemas.microsoft.com/office/drawing/2014/main" id="{03BB0719-E4D7-B4AD-D7C7-E41C341B4164}"/>
              </a:ext>
            </a:extLst>
          </p:cNvPr>
          <p:cNvPicPr>
            <a:picLocks noChangeAspect="1"/>
          </p:cNvPicPr>
          <p:nvPr/>
        </p:nvPicPr>
        <p:blipFill>
          <a:blip r:embed="rId5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4389" y="2362223"/>
            <a:ext cx="667690" cy="667690"/>
          </a:xfrm>
          <a:prstGeom prst="rect">
            <a:avLst/>
          </a:prstGeom>
        </p:spPr>
      </p:pic>
      <p:pic>
        <p:nvPicPr>
          <p:cNvPr id="432" name="Picture 431" descr="Bedrock Robotics | Advanced Autonomy for the Built World | Bedrock Robotics">
            <a:extLst>
              <a:ext uri="{FF2B5EF4-FFF2-40B4-BE49-F238E27FC236}">
                <a16:creationId xmlns:a16="http://schemas.microsoft.com/office/drawing/2014/main" id="{30D628E3-9974-6D9F-9926-0FD457B93288}"/>
              </a:ext>
            </a:extLst>
          </p:cNvPr>
          <p:cNvPicPr>
            <a:picLocks noChangeAspect="1"/>
          </p:cNvPicPr>
          <p:nvPr/>
        </p:nvPicPr>
        <p:blipFill>
          <a:blip r:embed="rId52">
            <a:clrChange>
              <a:clrFrom>
                <a:srgbClr val="F0EBE5"/>
              </a:clrFrom>
              <a:clrTo>
                <a:srgbClr val="F0EB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81159" y="2822382"/>
            <a:ext cx="794151" cy="417026"/>
          </a:xfrm>
          <a:prstGeom prst="rect">
            <a:avLst/>
          </a:prstGeom>
        </p:spPr>
      </p:pic>
      <p:pic>
        <p:nvPicPr>
          <p:cNvPr id="433" name="Picture 432" descr="Cellares Profile | The Scientist">
            <a:extLst>
              <a:ext uri="{FF2B5EF4-FFF2-40B4-BE49-F238E27FC236}">
                <a16:creationId xmlns:a16="http://schemas.microsoft.com/office/drawing/2014/main" id="{2A97685E-B278-ECBE-9F2F-6EFA085DCAB3}"/>
              </a:ext>
            </a:extLst>
          </p:cNvPr>
          <p:cNvPicPr>
            <a:picLocks noChangeAspect="1"/>
          </p:cNvPicPr>
          <p:nvPr/>
        </p:nvPicPr>
        <p:blipFill>
          <a:blip r:embed="rId5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3329" y="3158791"/>
            <a:ext cx="589810" cy="330868"/>
          </a:xfrm>
          <a:prstGeom prst="rect">
            <a:avLst/>
          </a:prstGeom>
        </p:spPr>
      </p:pic>
      <p:pic>
        <p:nvPicPr>
          <p:cNvPr id="435" name="Picture 434" descr="U.S. Army Selects Neros Archer FPV and Flatbow Ground Control System for  Purpose-Built Attritable Systems (PBAS) Program">
            <a:extLst>
              <a:ext uri="{FF2B5EF4-FFF2-40B4-BE49-F238E27FC236}">
                <a16:creationId xmlns:a16="http://schemas.microsoft.com/office/drawing/2014/main" id="{186CBD3A-5085-80E0-CE95-74420EA1CC1B}"/>
              </a:ext>
            </a:extLst>
          </p:cNvPr>
          <p:cNvPicPr>
            <a:picLocks noChangeAspect="1"/>
          </p:cNvPicPr>
          <p:nvPr/>
        </p:nvPicPr>
        <p:blipFill>
          <a:blip r:embed="rId5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7646" y="3568594"/>
            <a:ext cx="541177" cy="1352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thinkcell data - do not delete" hidden="1">
            <a:extLst>
              <a:ext uri="{FF2B5EF4-FFF2-40B4-BE49-F238E27FC236}">
                <a16:creationId xmlns:a16="http://schemas.microsoft.com/office/drawing/2014/main" id="{1B526D28-7CC9-2CCA-496A-D1BABA35EBA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09537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17" imgW="521" imgH="521" progId="TCLayout.ActiveDocument.1">
                  <p:embed/>
                </p:oleObj>
              </mc:Choice>
              <mc:Fallback>
                <p:oleObj name="thinkcell Slide" r:id="rId17" imgW="521" imgH="521" progId="TCLayout.ActiveDocument.1">
                  <p:embed/>
                  <p:pic>
                    <p:nvPicPr>
                      <p:cNvPr id="37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1B526D28-7CC9-2CCA-496A-D1BABA35EB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1" name="Google Shape;541;g3ce59acff7e_3_107"/>
          <p:cNvSpPr/>
          <p:nvPr/>
        </p:nvSpPr>
        <p:spPr>
          <a:xfrm>
            <a:off x="449850" y="1279083"/>
            <a:ext cx="3428400" cy="2786700"/>
          </a:xfrm>
          <a:prstGeom prst="rect">
            <a:avLst/>
          </a:prstGeom>
          <a:solidFill>
            <a:srgbClr val="F2F5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g3ce59acff7e_3_107"/>
          <p:cNvSpPr txBox="1"/>
          <p:nvPr/>
        </p:nvSpPr>
        <p:spPr>
          <a:xfrm>
            <a:off x="460600" y="321600"/>
            <a:ext cx="8087052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The AV market is concentrated amongst a few players with significant funding, with leading providers poised to ramp commercial deployments</a:t>
            </a:r>
            <a:endParaRPr sz="1800" b="0" i="0" u="none" strike="noStrike" cap="none" dirty="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543" name="Google Shape;543;g3ce59acff7e_3_107"/>
          <p:cNvSpPr txBox="1"/>
          <p:nvPr/>
        </p:nvSpPr>
        <p:spPr>
          <a:xfrm>
            <a:off x="1425415" y="4811390"/>
            <a:ext cx="6858000" cy="1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 b="1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r>
              <a:rPr lang="en-US" sz="700" b="0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Pitchbook, company announcements and press reports (Oct 2026), F-Prime team analysis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2026 Run rate excl. $16B Waymo round</a:t>
            </a:r>
            <a:endParaRPr sz="700" b="1" i="0" u="none" strike="noStrike" cap="none" dirty="0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4" name="Google Shape;544;g3ce59acff7e_3_10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11</a:t>
            </a:fld>
            <a:endParaRPr sz="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5" name="Google Shape;545;g3ce59acff7e_3_107"/>
          <p:cNvSpPr txBox="1"/>
          <p:nvPr/>
        </p:nvSpPr>
        <p:spPr>
          <a:xfrm>
            <a:off x="460600" y="1058382"/>
            <a:ext cx="3000000" cy="1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900" b="1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Autonomous Vehicles</a:t>
            </a:r>
            <a:r>
              <a:rPr lang="en-US" sz="900" b="1" i="0" u="none" strike="noStrike" cap="none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 - Americas, Europe, Israel</a:t>
            </a:r>
            <a:endParaRPr sz="900" b="1" i="0" u="none" strike="noStrike" cap="none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901" name="AV panel label"/>
          <p:cNvSpPr txBox="1"/>
          <p:nvPr/>
        </p:nvSpPr>
        <p:spPr>
          <a:xfrm>
            <a:off x="4064000" y="1054100"/>
            <a:ext cx="4699000" cy="177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000000"/>
                </a:solidFill>
                <a:latin typeface="Newsreader"/>
                <a:ea typeface="Newsreader"/>
                <a:cs typeface="Newsreader"/>
                <a:sym typeface="Newsreader"/>
              </a:rPr>
              <a:t>Leading AV players, as of October 2026</a:t>
            </a:r>
          </a:p>
        </p:txBody>
      </p:sp>
      <p:sp>
        <p:nvSpPr>
          <p:cNvPr id="902" name="Hdr company"/>
          <p:cNvSpPr txBox="1"/>
          <p:nvPr/>
        </p:nvSpPr>
        <p:spPr>
          <a:xfrm>
            <a:off x="4089400" y="1346200"/>
            <a:ext cx="762000" cy="152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Company</a:t>
            </a:r>
          </a:p>
        </p:txBody>
      </p:sp>
      <p:sp>
        <p:nvSpPr>
          <p:cNvPr id="903" name="Hdr funding"/>
          <p:cNvSpPr txBox="1"/>
          <p:nvPr/>
        </p:nvSpPr>
        <p:spPr>
          <a:xfrm>
            <a:off x="5003800" y="1346200"/>
            <a:ext cx="711200" cy="152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Funding</a:t>
            </a:r>
          </a:p>
        </p:txBody>
      </p:sp>
      <p:sp>
        <p:nvSpPr>
          <p:cNvPr id="904" name="Hdr progress"/>
          <p:cNvSpPr txBox="1"/>
          <p:nvPr/>
        </p:nvSpPr>
        <p:spPr>
          <a:xfrm>
            <a:off x="5740400" y="1346200"/>
            <a:ext cx="3022600" cy="152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Commercial progress</a:t>
            </a:r>
          </a:p>
        </p:txBody>
      </p:sp>
      <p:cxnSp>
        <p:nvCxnSpPr>
          <p:cNvPr id="905" name="Hdr rule"/>
          <p:cNvCxnSpPr/>
          <p:nvPr/>
        </p:nvCxnSpPr>
        <p:spPr>
          <a:xfrm>
            <a:off x="4089400" y="1536700"/>
            <a:ext cx="4673600" cy="0"/>
          </a:xfrm>
          <a:prstGeom prst="line">
            <a:avLst/>
          </a:prstGeom>
          <a:ln w="12700">
            <a:solidFill>
              <a:srgbClr val="9AA5AA"/>
            </a:solidFill>
          </a:ln>
        </p:spPr>
      </p:cxnSp>
      <p:sp>
        <p:nvSpPr>
          <p:cNvPr id="906" name="Funding 0"/>
          <p:cNvSpPr txBox="1"/>
          <p:nvPr/>
        </p:nvSpPr>
        <p:spPr>
          <a:xfrm>
            <a:off x="5003800" y="1549400"/>
            <a:ext cx="711200" cy="4191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$27B</a:t>
            </a:r>
          </a:p>
        </p:txBody>
      </p:sp>
      <p:sp>
        <p:nvSpPr>
          <p:cNvPr id="907" name="Progress 0"/>
          <p:cNvSpPr txBox="1"/>
          <p:nvPr/>
        </p:nvSpPr>
        <p:spPr>
          <a:xfrm>
            <a:off x="5740400" y="1587500"/>
            <a:ext cx="30226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Paid driverless in 15 US cities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500K+ paid rides/week; 4,000+ vehicles</a:t>
            </a:r>
          </a:p>
        </p:txBody>
      </p:sp>
      <p:cxnSp>
        <p:nvCxnSpPr>
          <p:cNvPr id="908" name="Row rule 0"/>
          <p:cNvCxnSpPr/>
          <p:nvPr/>
        </p:nvCxnSpPr>
        <p:spPr>
          <a:xfrm>
            <a:off x="4089400" y="1968500"/>
            <a:ext cx="4673600" cy="0"/>
          </a:xfrm>
          <a:prstGeom prst="line">
            <a:avLst/>
          </a:prstGeom>
          <a:ln w="9525">
            <a:solidFill>
              <a:srgbClr val="D5DADD"/>
            </a:solidFill>
          </a:ln>
        </p:spPr>
      </p:cxnSp>
      <p:sp>
        <p:nvSpPr>
          <p:cNvPr id="909" name="Funding 1"/>
          <p:cNvSpPr txBox="1"/>
          <p:nvPr/>
        </p:nvSpPr>
        <p:spPr>
          <a:xfrm>
            <a:off x="5003800" y="1968500"/>
            <a:ext cx="711200" cy="4191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$2.5B</a:t>
            </a:r>
          </a:p>
        </p:txBody>
      </p:sp>
      <p:sp>
        <p:nvSpPr>
          <p:cNvPr id="910" name="Progress 1"/>
          <p:cNvSpPr txBox="1"/>
          <p:nvPr/>
        </p:nvSpPr>
        <p:spPr>
          <a:xfrm>
            <a:off x="5740400" y="2006600"/>
            <a:ext cx="30226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Pre-commercial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Uber robotaxi trials in London from 2026</a:t>
            </a:r>
          </a:p>
        </p:txBody>
      </p:sp>
      <p:cxnSp>
        <p:nvCxnSpPr>
          <p:cNvPr id="911" name="Row rule 1"/>
          <p:cNvCxnSpPr/>
          <p:nvPr/>
        </p:nvCxnSpPr>
        <p:spPr>
          <a:xfrm>
            <a:off x="4089400" y="2387600"/>
            <a:ext cx="4673600" cy="0"/>
          </a:xfrm>
          <a:prstGeom prst="line">
            <a:avLst/>
          </a:prstGeom>
          <a:ln w="9525">
            <a:solidFill>
              <a:srgbClr val="D5DADD"/>
            </a:solidFill>
          </a:ln>
        </p:spPr>
      </p:cxnSp>
      <p:sp>
        <p:nvSpPr>
          <p:cNvPr id="912" name="Funding 2"/>
          <p:cNvSpPr txBox="1"/>
          <p:nvPr/>
        </p:nvSpPr>
        <p:spPr>
          <a:xfrm>
            <a:off x="5003800" y="2387600"/>
            <a:ext cx="711200" cy="4191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$1.0B</a:t>
            </a:r>
          </a:p>
        </p:txBody>
      </p:sp>
      <p:sp>
        <p:nvSpPr>
          <p:cNvPr id="913" name="Progress 2"/>
          <p:cNvSpPr txBox="1"/>
          <p:nvPr/>
        </p:nvSpPr>
        <p:spPr>
          <a:xfrm>
            <a:off x="5740400" y="2425700"/>
            <a:ext cx="30226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Pre-commercial for passenger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Trucks with Volvo; Uber robotaxi deal</a:t>
            </a:r>
          </a:p>
        </p:txBody>
      </p:sp>
      <p:cxnSp>
        <p:nvCxnSpPr>
          <p:cNvPr id="914" name="Row rule 2"/>
          <p:cNvCxnSpPr/>
          <p:nvPr/>
        </p:nvCxnSpPr>
        <p:spPr>
          <a:xfrm>
            <a:off x="4089400" y="2806700"/>
            <a:ext cx="4673600" cy="0"/>
          </a:xfrm>
          <a:prstGeom prst="line">
            <a:avLst/>
          </a:prstGeom>
          <a:ln w="9525">
            <a:solidFill>
              <a:srgbClr val="D5DADD"/>
            </a:solidFill>
          </a:ln>
        </p:spPr>
      </p:cxnSp>
      <p:sp>
        <p:nvSpPr>
          <p:cNvPr id="915" name="Funding 3"/>
          <p:cNvSpPr txBox="1"/>
          <p:nvPr/>
        </p:nvSpPr>
        <p:spPr>
          <a:xfrm>
            <a:off x="5003800" y="2806700"/>
            <a:ext cx="711200" cy="4191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$421M</a:t>
            </a:r>
          </a:p>
        </p:txBody>
      </p:sp>
      <p:sp>
        <p:nvSpPr>
          <p:cNvPr id="916" name="Progress 3"/>
          <p:cNvSpPr txBox="1"/>
          <p:nvPr/>
        </p:nvSpPr>
        <p:spPr>
          <a:xfrm>
            <a:off x="5740400" y="2844800"/>
            <a:ext cx="30226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Paid service at 3 US sites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550K+ rides to date; SPAC plans at $1.4B EV</a:t>
            </a:r>
          </a:p>
        </p:txBody>
      </p:sp>
      <p:cxnSp>
        <p:nvCxnSpPr>
          <p:cNvPr id="917" name="Row rule 3"/>
          <p:cNvCxnSpPr/>
          <p:nvPr/>
        </p:nvCxnSpPr>
        <p:spPr>
          <a:xfrm>
            <a:off x="4089400" y="3225800"/>
            <a:ext cx="4673600" cy="0"/>
          </a:xfrm>
          <a:prstGeom prst="line">
            <a:avLst/>
          </a:prstGeom>
          <a:ln w="12700">
            <a:solidFill>
              <a:srgbClr val="9AA5AA"/>
            </a:solidFill>
          </a:ln>
        </p:spPr>
      </p:cxnSp>
      <p:sp>
        <p:nvSpPr>
          <p:cNvPr id="918" name="Funding 4"/>
          <p:cNvSpPr txBox="1"/>
          <p:nvPr/>
        </p:nvSpPr>
        <p:spPr>
          <a:xfrm>
            <a:off x="5003800" y="3225800"/>
            <a:ext cx="711200" cy="4191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dirty="0">
                <a:solidFill>
                  <a:srgbClr val="68737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Corporate</a:t>
            </a:r>
          </a:p>
        </p:txBody>
      </p:sp>
      <p:sp>
        <p:nvSpPr>
          <p:cNvPr id="919" name="Progress 4"/>
          <p:cNvSpPr txBox="1"/>
          <p:nvPr/>
        </p:nvSpPr>
        <p:spPr>
          <a:xfrm>
            <a:off x="5740400" y="3263900"/>
            <a:ext cx="30226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Unsupervised robotaxi in 6 cities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1M+ unsupervised miles</a:t>
            </a:r>
          </a:p>
        </p:txBody>
      </p:sp>
      <p:cxnSp>
        <p:nvCxnSpPr>
          <p:cNvPr id="920" name="Row rule 4"/>
          <p:cNvCxnSpPr/>
          <p:nvPr/>
        </p:nvCxnSpPr>
        <p:spPr>
          <a:xfrm>
            <a:off x="4089400" y="3644900"/>
            <a:ext cx="4673600" cy="0"/>
          </a:xfrm>
          <a:prstGeom prst="line">
            <a:avLst/>
          </a:prstGeom>
          <a:ln w="9525">
            <a:solidFill>
              <a:srgbClr val="D5DADD"/>
            </a:solidFill>
          </a:ln>
        </p:spPr>
      </p:cxnSp>
      <p:sp>
        <p:nvSpPr>
          <p:cNvPr id="921" name="Funding 5"/>
          <p:cNvSpPr txBox="1"/>
          <p:nvPr/>
        </p:nvSpPr>
        <p:spPr>
          <a:xfrm>
            <a:off x="5003800" y="3644900"/>
            <a:ext cx="711200" cy="4191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dirty="0">
                <a:solidFill>
                  <a:srgbClr val="68737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Corporate</a:t>
            </a:r>
          </a:p>
        </p:txBody>
      </p:sp>
      <p:sp>
        <p:nvSpPr>
          <p:cNvPr id="922" name="Progress 5"/>
          <p:cNvSpPr txBox="1"/>
          <p:nvPr/>
        </p:nvSpPr>
        <p:spPr>
          <a:xfrm>
            <a:off x="5740400" y="3683000"/>
            <a:ext cx="3022600" cy="342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Paid rides in Las Vegas since Aug 2026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~1M riders</a:t>
            </a:r>
            <a:r>
              <a:rPr lang="en-US" sz="10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; 3M autonomous miles</a:t>
            </a:r>
            <a:endParaRPr lang="en-US" sz="1000" b="0" dirty="0">
              <a:solidFill>
                <a:srgbClr val="40404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59" name="Google Shape;559;g3ce59acff7e_3_107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320468" y="1651000"/>
            <a:ext cx="299865" cy="2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g3ce59acff7e_3_107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152900" y="2071980"/>
            <a:ext cx="635000" cy="212140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g3ce59acff7e_3_107"/>
          <p:cNvSpPr txBox="1"/>
          <p:nvPr/>
        </p:nvSpPr>
        <p:spPr>
          <a:xfrm>
            <a:off x="544800" y="1388114"/>
            <a:ext cx="3000000" cy="2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Total Investment, $B</a:t>
            </a:r>
            <a:endParaRPr sz="8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92" name="Google Shape;592;g3ce59acff7e_3_107" descr="Media Resources | May Mobility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4114800" y="2950853"/>
            <a:ext cx="711200" cy="130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g3ce59acff7e_3_107" descr="Waabi"/>
          <p:cNvPicPr preferRelativeResize="0"/>
          <p:nvPr/>
        </p:nvPicPr>
        <p:blipFill rotWithShape="1">
          <a:blip r:embed="rId22">
            <a:alphaModFix/>
          </a:blip>
          <a:srcRect t="31392" b="22933"/>
          <a:stretch/>
        </p:blipFill>
        <p:spPr>
          <a:xfrm>
            <a:off x="4153118" y="2520950"/>
            <a:ext cx="634564" cy="152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322BEB16-304F-7B82-B0D5-7BE7B8D04725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685719"/>
              </p:ext>
            </p:extLst>
          </p:nvPr>
        </p:nvGraphicFramePr>
        <p:xfrm>
          <a:off x="477838" y="1593850"/>
          <a:ext cx="3271837" cy="2179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3558E43C-8AE2-CACD-24DB-A3FD8B0AC2DE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3182938" y="1676400"/>
            <a:ext cx="346075" cy="93663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oogle Shape;7;p22">
            <a:extLst>
              <a:ext uri="{FF2B5EF4-FFF2-40B4-BE49-F238E27FC236}">
                <a16:creationId xmlns:a16="http://schemas.microsoft.com/office/drawing/2014/main" id="{1D5027EF-A403-EB80-6480-3F4939ED894A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 bwMode="gray">
          <a:xfrm>
            <a:off x="719138" y="3424238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9AC7514C-3702-4B5A-A5DB-7EA42F41D441}" type="datetime'''''''''$''4''''''.''''''''''''''1''''''''B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$4.1B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Google Shape;7;p22">
            <a:extLst>
              <a:ext uri="{FF2B5EF4-FFF2-40B4-BE49-F238E27FC236}">
                <a16:creationId xmlns:a16="http://schemas.microsoft.com/office/drawing/2014/main" id="{A4629E33-72AF-8019-133F-A34B13F46C82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 bwMode="auto">
          <a:xfrm>
            <a:off x="749300" y="3724275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8AEFC775-D2C3-45F1-B69A-E9E8D17FA59E}" type="datetime'''2''''''''''''''''''0''''''''2''''2''''''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2022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Google Shape;7;p22">
            <a:extLst>
              <a:ext uri="{FF2B5EF4-FFF2-40B4-BE49-F238E27FC236}">
                <a16:creationId xmlns:a16="http://schemas.microsoft.com/office/drawing/2014/main" id="{6E76C220-F1B3-B34B-BD6E-9E02BBD2891E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gray">
          <a:xfrm>
            <a:off x="1341438" y="352266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DE9D07F5-AC59-4A91-AA21-30382517B739}" type="datetime'''''''$''''''''''''2''''''''.''2''B''''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$2.2B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Google Shape;7;p22">
            <a:extLst>
              <a:ext uri="{FF2B5EF4-FFF2-40B4-BE49-F238E27FC236}">
                <a16:creationId xmlns:a16="http://schemas.microsoft.com/office/drawing/2014/main" id="{FC3A2CEE-0AF4-0273-63CC-0B6C3B6DA3A8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1371600" y="3724275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187698B-9BCE-4053-8FB1-5A96499D4090}" type="datetime'''''''''''''''2''023''''''''''''''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2023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Google Shape;7;p22">
            <a:extLst>
              <a:ext uri="{FF2B5EF4-FFF2-40B4-BE49-F238E27FC236}">
                <a16:creationId xmlns:a16="http://schemas.microsoft.com/office/drawing/2014/main" id="{DB93D3C9-8DC7-CC68-8C88-B55935DF9C65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 bwMode="gray">
          <a:xfrm>
            <a:off x="1962150" y="320516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E4A3F68A-5FBF-449A-8D08-02021EDA30BC}" type="datetime'''$''''''''''''''8''.''''''''''''''''''''''''4''''B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$8.4B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" name="Google Shape;7;p22">
            <a:extLst>
              <a:ext uri="{FF2B5EF4-FFF2-40B4-BE49-F238E27FC236}">
                <a16:creationId xmlns:a16="http://schemas.microsoft.com/office/drawing/2014/main" id="{707DB3E3-C499-4879-3477-2F1224A703C1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 bwMode="auto">
          <a:xfrm>
            <a:off x="1992313" y="3724275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A9E9BCF0-0D6B-4BEC-B549-4A7765BEE4AD}" type="datetime'''''''''''''''''''20''''''''''2''''4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2024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Google Shape;7;p22">
            <a:extLst>
              <a:ext uri="{FF2B5EF4-FFF2-40B4-BE49-F238E27FC236}">
                <a16:creationId xmlns:a16="http://schemas.microsoft.com/office/drawing/2014/main" id="{8D726CBB-3E7D-91E1-5E20-BAB035EB53AF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 bwMode="gray">
          <a:xfrm>
            <a:off x="2584450" y="3587750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A495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4BEC2BE8-4E44-4BC7-B7EA-5CFE7BDF6897}" type="datetime'''''''''$''''''''''''''0.''''9''''''''''''''''''B'''''''">
              <a:rPr lang="en-US" altLang="en-US" sz="800" b="1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$0.9B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" name="Google Shape;7;p22">
            <a:extLst>
              <a:ext uri="{FF2B5EF4-FFF2-40B4-BE49-F238E27FC236}">
                <a16:creationId xmlns:a16="http://schemas.microsoft.com/office/drawing/2014/main" id="{88B84D14-7130-3A05-9A15-DF5337C004D9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 bwMode="auto">
          <a:xfrm>
            <a:off x="2614613" y="3724275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A8C8E6C0-5459-4F84-9F87-F5EA867F3A57}" type="datetime'''''''''''''''2''''''''''''''''''''''0''''2''5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2025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Google Shape;7;p22">
            <a:extLst>
              <a:ext uri="{FF2B5EF4-FFF2-40B4-BE49-F238E27FC236}">
                <a16:creationId xmlns:a16="http://schemas.microsoft.com/office/drawing/2014/main" id="{BE66F6F6-B15D-B7DA-42DF-461B9965279E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 bwMode="gray">
          <a:xfrm>
            <a:off x="3205163" y="1668463"/>
            <a:ext cx="30162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BDBDB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987CD6C2-C3D4-4405-9E46-CE5979957EE2}" type="datetime'''''$''''''''''''''''''0''''.''''''''''''''''''''9''''''''''B'">
              <a:rPr lang="en-US" altLang="en-US" sz="8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$0.9B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Google Shape;7;p22">
            <a:extLst>
              <a:ext uri="{FF2B5EF4-FFF2-40B4-BE49-F238E27FC236}">
                <a16:creationId xmlns:a16="http://schemas.microsoft.com/office/drawing/2014/main" id="{C7907550-A607-7689-0F23-06A829F392C5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 bwMode="gray">
          <a:xfrm>
            <a:off x="3176588" y="2676525"/>
            <a:ext cx="3587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071E9E39-B24F-4DEF-9827-1F2451DA0924}" type="datetime'''''''''''''''''''''''''$''1''8''''''''.''''''''''7''B'''''''">
              <a:rPr lang="en-US" altLang="en-US" sz="8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$18.7B</a:t>
            </a:fld>
            <a:endParaRPr lang="en-US" sz="800" b="1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Google Shape;7;p22">
            <a:extLst>
              <a:ext uri="{FF2B5EF4-FFF2-40B4-BE49-F238E27FC236}">
                <a16:creationId xmlns:a16="http://schemas.microsoft.com/office/drawing/2014/main" id="{3A9B9C08-5CAE-6063-EA23-B0414FAB56EE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 bwMode="auto">
          <a:xfrm>
            <a:off x="3235325" y="3724275"/>
            <a:ext cx="241300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BE5751E6-8540-48A6-8CA2-60145CA5313C}" type="datetime'''''''''''''''''20''''2''6''''''''''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2026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 descr="Tesla Logo: Unraveling the Mystique Behind the Iconic Emblem - GraphicSprings">
            <a:extLst>
              <a:ext uri="{FF2B5EF4-FFF2-40B4-BE49-F238E27FC236}">
                <a16:creationId xmlns:a16="http://schemas.microsoft.com/office/drawing/2014/main" id="{125DE5FC-C6A6-90C8-5047-F52A898121F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146550" y="3277374"/>
            <a:ext cx="647700" cy="315952"/>
          </a:xfrm>
          <a:prstGeom prst="rect">
            <a:avLst/>
          </a:prstGeom>
        </p:spPr>
      </p:pic>
      <p:pic>
        <p:nvPicPr>
          <p:cNvPr id="4" name="Picture 3" descr="Zoox Logo PNG Vector (SVG) Free Download">
            <a:extLst>
              <a:ext uri="{FF2B5EF4-FFF2-40B4-BE49-F238E27FC236}">
                <a16:creationId xmlns:a16="http://schemas.microsoft.com/office/drawing/2014/main" id="{DE480357-929A-8611-80C5-1EE7155EACA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279900" y="3663950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91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96AAD-6DA2-E67A-FCAB-D09FC2963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anel 1"/>
          <p:cNvSpPr/>
          <p:nvPr/>
        </p:nvSpPr>
        <p:spPr>
          <a:xfrm>
            <a:off x="457200" y="889000"/>
            <a:ext cx="1544320" cy="1803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1" name="Panel 2"/>
          <p:cNvSpPr/>
          <p:nvPr/>
        </p:nvSpPr>
        <p:spPr>
          <a:xfrm>
            <a:off x="2128520" y="889000"/>
            <a:ext cx="1544320" cy="1803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2" name="Panel 3"/>
          <p:cNvSpPr/>
          <p:nvPr/>
        </p:nvSpPr>
        <p:spPr>
          <a:xfrm>
            <a:off x="3799840" y="889000"/>
            <a:ext cx="1544320" cy="1803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3" name="Panel 4"/>
          <p:cNvSpPr/>
          <p:nvPr/>
        </p:nvSpPr>
        <p:spPr>
          <a:xfrm>
            <a:off x="5471160" y="889000"/>
            <a:ext cx="1544320" cy="1803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4" name="Panel 5"/>
          <p:cNvSpPr/>
          <p:nvPr/>
        </p:nvSpPr>
        <p:spPr>
          <a:xfrm>
            <a:off x="7142480" y="889000"/>
            <a:ext cx="1544320" cy="1803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5" name="Panel 6"/>
          <p:cNvSpPr/>
          <p:nvPr/>
        </p:nvSpPr>
        <p:spPr>
          <a:xfrm>
            <a:off x="457200" y="2819400"/>
            <a:ext cx="1544320" cy="1803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6" name="Panel 7"/>
          <p:cNvSpPr/>
          <p:nvPr/>
        </p:nvSpPr>
        <p:spPr>
          <a:xfrm>
            <a:off x="2128520" y="2819400"/>
            <a:ext cx="1544320" cy="1803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7" name="Panel 8"/>
          <p:cNvSpPr/>
          <p:nvPr/>
        </p:nvSpPr>
        <p:spPr>
          <a:xfrm>
            <a:off x="3799840" y="2819400"/>
            <a:ext cx="1544320" cy="1803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8" name="Panel 9"/>
          <p:cNvSpPr/>
          <p:nvPr/>
        </p:nvSpPr>
        <p:spPr>
          <a:xfrm>
            <a:off x="5471160" y="2819400"/>
            <a:ext cx="1544320" cy="1803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9" name="Panel 10"/>
          <p:cNvSpPr/>
          <p:nvPr/>
        </p:nvSpPr>
        <p:spPr>
          <a:xfrm>
            <a:off x="7142480" y="2819400"/>
            <a:ext cx="1544320" cy="1803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Google Shape;542;g3ce59acff7e_3_107">
            <a:extLst>
              <a:ext uri="{FF2B5EF4-FFF2-40B4-BE49-F238E27FC236}">
                <a16:creationId xmlns:a16="http://schemas.microsoft.com/office/drawing/2014/main" id="{A6DCBC6B-B25B-EC98-0351-87BB129D1013}"/>
              </a:ext>
            </a:extLst>
          </p:cNvPr>
          <p:cNvSpPr txBox="1"/>
          <p:nvPr/>
        </p:nvSpPr>
        <p:spPr>
          <a:xfrm>
            <a:off x="460600" y="321600"/>
            <a:ext cx="5917622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lnSpc>
                <a:spcPct val="90000"/>
              </a:lnSpc>
              <a:buSzPts val="1800"/>
              <a:buNone/>
              <a:defRPr sz="1800">
                <a:solidFill>
                  <a:schemeClr val="dk1"/>
                </a:solidFill>
                <a:latin typeface="Newsreader"/>
                <a:ea typeface="Newsreader"/>
                <a:cs typeface="Newsreader"/>
              </a:defRPr>
            </a:lvl1pPr>
          </a:lstStyle>
          <a:p>
            <a:r>
              <a:rPr lang="en-US" dirty="0"/>
              <a:t>World model companies are attracting significant capital, with robotics becoming a key use case</a:t>
            </a:r>
            <a:endParaRPr dirty="0">
              <a:sym typeface="Newsreader"/>
            </a:endParaRPr>
          </a:p>
        </p:txBody>
      </p:sp>
      <p:pic>
        <p:nvPicPr>
          <p:cNvPr id="6" name="Picture 5" descr="Advanced Machine Intelligence Labs (AMI Labs) - FuturePlay Portfolio">
            <a:extLst>
              <a:ext uri="{FF2B5EF4-FFF2-40B4-BE49-F238E27FC236}">
                <a16:creationId xmlns:a16="http://schemas.microsoft.com/office/drawing/2014/main" id="{BF2E1F13-5CE2-CD21-FE4C-DAD171004A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267" t="42124" r="18202" b="39081"/>
          <a:stretch>
            <a:fillRect/>
          </a:stretch>
        </p:blipFill>
        <p:spPr>
          <a:xfrm>
            <a:off x="2408862" y="968130"/>
            <a:ext cx="926324" cy="355600"/>
          </a:xfrm>
          <a:prstGeom prst="rect">
            <a:avLst/>
          </a:prstGeom>
        </p:spPr>
      </p:pic>
      <p:pic>
        <p:nvPicPr>
          <p:cNvPr id="8" name="Picture 7" descr="Meet Decart, sponsor at HumanX">
            <a:extLst>
              <a:ext uri="{FF2B5EF4-FFF2-40B4-BE49-F238E27FC236}">
                <a16:creationId xmlns:a16="http://schemas.microsoft.com/office/drawing/2014/main" id="{6A2FA3E5-4636-A6F8-AAC5-D2C3920267A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8123" t="33131" r="10679" b="35587"/>
          <a:stretch>
            <a:fillRect/>
          </a:stretch>
        </p:blipFill>
        <p:spPr>
          <a:xfrm>
            <a:off x="5757589" y="1006230"/>
            <a:ext cx="865282" cy="279400"/>
          </a:xfrm>
          <a:prstGeom prst="rect">
            <a:avLst/>
          </a:prstGeom>
        </p:spPr>
      </p:pic>
      <p:pic>
        <p:nvPicPr>
          <p:cNvPr id="9" name="Picture 8" descr="Green Whale">
            <a:extLst>
              <a:ext uri="{FF2B5EF4-FFF2-40B4-BE49-F238E27FC236}">
                <a16:creationId xmlns:a16="http://schemas.microsoft.com/office/drawing/2014/main" id="{190A2D7B-E2FE-3157-356E-D2DEEF6196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00" t="34000" r="9000" b="34000"/>
          <a:stretch>
            <a:fillRect/>
          </a:stretch>
        </p:blipFill>
        <p:spPr>
          <a:xfrm>
            <a:off x="4098319" y="980830"/>
            <a:ext cx="908050" cy="3302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FD891F0-4744-42A8-82D7-168FFC87B10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039" t="8677" r="10009" b="-294"/>
          <a:stretch>
            <a:fillRect/>
          </a:stretch>
        </p:blipFill>
        <p:spPr>
          <a:xfrm>
            <a:off x="3940067" y="2932323"/>
            <a:ext cx="1170686" cy="237490"/>
          </a:xfrm>
          <a:prstGeom prst="rect">
            <a:avLst/>
          </a:prstGeom>
        </p:spPr>
      </p:pic>
      <p:pic>
        <p:nvPicPr>
          <p:cNvPr id="17" name="Picture 16" descr="Embo reportedly targets $100M+ seed for robotics world models | Dealroom.co">
            <a:extLst>
              <a:ext uri="{FF2B5EF4-FFF2-40B4-BE49-F238E27FC236}">
                <a16:creationId xmlns:a16="http://schemas.microsoft.com/office/drawing/2014/main" id="{7668ED5F-8C38-BCAB-2111-30A3DFBE10C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000" t="9000" r="13000" b="9000"/>
          <a:stretch>
            <a:fillRect/>
          </a:stretch>
        </p:blipFill>
        <p:spPr>
          <a:xfrm>
            <a:off x="1087501" y="2898668"/>
            <a:ext cx="275063" cy="3048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EF7BD9A-518E-0B82-8F3C-2DAFC08C50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5504" y="980830"/>
            <a:ext cx="908051" cy="330200"/>
          </a:xfrm>
          <a:prstGeom prst="rect">
            <a:avLst/>
          </a:prstGeom>
        </p:spPr>
      </p:pic>
      <p:pic>
        <p:nvPicPr>
          <p:cNvPr id="20" name="Picture 19" descr="World Labs">
            <a:extLst>
              <a:ext uri="{FF2B5EF4-FFF2-40B4-BE49-F238E27FC236}">
                <a16:creationId xmlns:a16="http://schemas.microsoft.com/office/drawing/2014/main" id="{8A92E11E-7C9A-8045-E599-3466CD80201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3831" y="1030476"/>
            <a:ext cx="811479" cy="230909"/>
          </a:xfrm>
          <a:prstGeom prst="rect">
            <a:avLst/>
          </a:prstGeom>
        </p:spPr>
      </p:pic>
      <p:pic>
        <p:nvPicPr>
          <p:cNvPr id="21" name="Picture 20" descr="Toronto World Model Startup Veeda AI Launches with $90M in Seed Funding">
            <a:extLst>
              <a:ext uri="{FF2B5EF4-FFF2-40B4-BE49-F238E27FC236}">
                <a16:creationId xmlns:a16="http://schemas.microsoft.com/office/drawing/2014/main" id="{7186AD9A-41A0-DC80-0CE1-BCD6009E18E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0000" t="37000" r="29000" b="39000"/>
          <a:stretch>
            <a:fillRect/>
          </a:stretch>
        </p:blipFill>
        <p:spPr>
          <a:xfrm>
            <a:off x="2510463" y="2924068"/>
            <a:ext cx="773503" cy="254000"/>
          </a:xfrm>
          <a:prstGeom prst="rect">
            <a:avLst/>
          </a:prstGeom>
        </p:spPr>
      </p:pic>
      <p:pic>
        <p:nvPicPr>
          <p:cNvPr id="22" name="Picture 21" descr="Gemini 3 Launch: Benchmark, Pricing &amp; How to access">
            <a:extLst>
              <a:ext uri="{FF2B5EF4-FFF2-40B4-BE49-F238E27FC236}">
                <a16:creationId xmlns:a16="http://schemas.microsoft.com/office/drawing/2014/main" id="{443AEECD-C6C3-FE53-EBBA-646D8FB64A9E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</a:blip>
          <a:srcRect l="8000" t="25000" r="10000" b="32000"/>
          <a:stretch>
            <a:fillRect/>
          </a:stretch>
        </p:blipFill>
        <p:spPr>
          <a:xfrm>
            <a:off x="7411533" y="2936768"/>
            <a:ext cx="724526" cy="228600"/>
          </a:xfrm>
          <a:prstGeom prst="rect">
            <a:avLst/>
          </a:prstGeom>
        </p:spPr>
      </p:pic>
      <p:pic>
        <p:nvPicPr>
          <p:cNvPr id="4" name="Picture 3" descr="Moonlake AI 2026 Company Profile: Valuation, Funding &amp; Investors | PitchBook">
            <a:extLst>
              <a:ext uri="{FF2B5EF4-FFF2-40B4-BE49-F238E27FC236}">
                <a16:creationId xmlns:a16="http://schemas.microsoft.com/office/drawing/2014/main" id="{414C3924-DD72-FE4C-52F6-D830A601A155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 t="39269" b="39866"/>
          <a:stretch>
            <a:fillRect/>
          </a:stretch>
        </p:blipFill>
        <p:spPr>
          <a:xfrm>
            <a:off x="5765116" y="2938884"/>
            <a:ext cx="1075323" cy="224369"/>
          </a:xfrm>
          <a:prstGeom prst="rect">
            <a:avLst/>
          </a:prstGeom>
        </p:spPr>
      </p:pic>
      <p:pic>
        <p:nvPicPr>
          <p:cNvPr id="7" name="Picture 6" descr="AMD Logo and symbol, meaning, history, PNG, brand">
            <a:extLst>
              <a:ext uri="{FF2B5EF4-FFF2-40B4-BE49-F238E27FC236}">
                <a16:creationId xmlns:a16="http://schemas.microsoft.com/office/drawing/2014/main" id="{1ABA0FBF-3531-D17B-D6A0-17C5D5834E88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1980" y="1006479"/>
            <a:ext cx="508807" cy="278902"/>
          </a:xfrm>
          <a:prstGeom prst="rect">
            <a:avLst/>
          </a:prstGeom>
        </p:spPr>
      </p:pic>
      <p:sp>
        <p:nvSpPr>
          <p:cNvPr id="300" name="Description 1"/>
          <p:cNvSpPr txBox="1"/>
          <p:nvPr/>
        </p:nvSpPr>
        <p:spPr>
          <a:xfrm>
            <a:off x="584200" y="1450916"/>
            <a:ext cx="1417320" cy="889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800" i="1" dirty="0">
                <a:solidFill>
                  <a:srgbClr val="404040"/>
                </a:solidFill>
              </a:rPr>
              <a:t>World Labs develops artificial intelligence systems designed to understand, generate, and interact with three-dimensional environments &amp; acquired </a:t>
            </a:r>
            <a:r>
              <a:rPr lang="en-US" sz="800" i="1" dirty="0" err="1">
                <a:solidFill>
                  <a:srgbClr val="404040"/>
                </a:solidFill>
              </a:rPr>
              <a:t>SceniX</a:t>
            </a:r>
            <a:r>
              <a:rPr lang="en-US" sz="800" i="1" dirty="0">
                <a:solidFill>
                  <a:srgbClr val="404040"/>
                </a:solidFill>
              </a:rPr>
              <a:t> for robot simulation.</a:t>
            </a:r>
          </a:p>
        </p:txBody>
      </p:sp>
      <p:sp>
        <p:nvSpPr>
          <p:cNvPr id="320" name="Funding 1"/>
          <p:cNvSpPr txBox="1"/>
          <p:nvPr/>
        </p:nvSpPr>
        <p:spPr>
          <a:xfrm>
            <a:off x="584200" y="2286000"/>
            <a:ext cx="1290320" cy="279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$8.2B</a:t>
            </a:r>
            <a:r>
              <a:rPr lang="en-US" sz="900" dirty="0">
                <a:solidFill>
                  <a:srgbClr val="595959"/>
                </a:solidFill>
              </a:rPr>
              <a:t> acquisition</a:t>
            </a:r>
          </a:p>
        </p:txBody>
      </p:sp>
      <p:sp>
        <p:nvSpPr>
          <p:cNvPr id="301" name="Description 2"/>
          <p:cNvSpPr txBox="1"/>
          <p:nvPr/>
        </p:nvSpPr>
        <p:spPr>
          <a:xfrm>
            <a:off x="2255520" y="1450916"/>
            <a:ext cx="1290320" cy="889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800" i="1" dirty="0">
                <a:solidFill>
                  <a:srgbClr val="404040"/>
                </a:solidFill>
              </a:rPr>
              <a:t>Advanced Machine Intelligence develops artificial intelligence systems that model real-world environments using sensor data.</a:t>
            </a:r>
          </a:p>
        </p:txBody>
      </p:sp>
      <p:sp>
        <p:nvSpPr>
          <p:cNvPr id="321" name="Funding 2"/>
          <p:cNvSpPr txBox="1"/>
          <p:nvPr/>
        </p:nvSpPr>
        <p:spPr>
          <a:xfrm>
            <a:off x="2255520" y="2286000"/>
            <a:ext cx="1290320" cy="279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$1B</a:t>
            </a:r>
            <a:r>
              <a:rPr lang="en-US" sz="900" dirty="0">
                <a:solidFill>
                  <a:srgbClr val="595959"/>
                </a:solidFill>
              </a:rPr>
              <a:t> raised</a:t>
            </a:r>
          </a:p>
        </p:txBody>
      </p:sp>
      <p:sp>
        <p:nvSpPr>
          <p:cNvPr id="302" name="Description 3"/>
          <p:cNvSpPr txBox="1"/>
          <p:nvPr/>
        </p:nvSpPr>
        <p:spPr>
          <a:xfrm>
            <a:off x="5604247" y="1450916"/>
            <a:ext cx="1290320" cy="889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800" i="1" dirty="0">
                <a:solidFill>
                  <a:srgbClr val="404040"/>
                </a:solidFill>
              </a:rPr>
              <a:t>Decart develops real-time generative artificial intelligence models and computing infrastructure for interactive digital environments.</a:t>
            </a:r>
          </a:p>
        </p:txBody>
      </p:sp>
      <p:sp>
        <p:nvSpPr>
          <p:cNvPr id="322" name="Funding 3"/>
          <p:cNvSpPr txBox="1"/>
          <p:nvPr/>
        </p:nvSpPr>
        <p:spPr>
          <a:xfrm>
            <a:off x="5604247" y="2286000"/>
            <a:ext cx="1290320" cy="279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$453M</a:t>
            </a:r>
            <a:r>
              <a:rPr lang="en-US" sz="900" dirty="0">
                <a:solidFill>
                  <a:srgbClr val="595959"/>
                </a:solidFill>
              </a:rPr>
              <a:t> raised</a:t>
            </a:r>
          </a:p>
        </p:txBody>
      </p:sp>
      <p:sp>
        <p:nvSpPr>
          <p:cNvPr id="303" name="Description 4"/>
          <p:cNvSpPr txBox="1"/>
          <p:nvPr/>
        </p:nvSpPr>
        <p:spPr>
          <a:xfrm>
            <a:off x="3944977" y="1450916"/>
            <a:ext cx="1290320" cy="889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800" i="1" dirty="0">
                <a:solidFill>
                  <a:srgbClr val="404040"/>
                </a:solidFill>
              </a:rPr>
              <a:t>General Intuition is a frontier research lab focused on teaching machines to learn and adapt through play.</a:t>
            </a:r>
          </a:p>
        </p:txBody>
      </p:sp>
      <p:sp>
        <p:nvSpPr>
          <p:cNvPr id="323" name="Funding 4"/>
          <p:cNvSpPr txBox="1"/>
          <p:nvPr/>
        </p:nvSpPr>
        <p:spPr>
          <a:xfrm>
            <a:off x="3944977" y="2286000"/>
            <a:ext cx="1290320" cy="279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$</a:t>
            </a:r>
            <a:r>
              <a:rPr lang="en-US" b="1" dirty="0"/>
              <a:t>674</a:t>
            </a:r>
            <a:r>
              <a:rPr lang="en-US" sz="1400" b="1" dirty="0">
                <a:solidFill>
                  <a:srgbClr val="000000"/>
                </a:solidFill>
              </a:rPr>
              <a:t>M</a:t>
            </a:r>
            <a:r>
              <a:rPr lang="en-US" sz="900" dirty="0">
                <a:solidFill>
                  <a:srgbClr val="595959"/>
                </a:solidFill>
              </a:rPr>
              <a:t> raised</a:t>
            </a:r>
          </a:p>
        </p:txBody>
      </p:sp>
      <p:sp>
        <p:nvSpPr>
          <p:cNvPr id="304" name="Description 5"/>
          <p:cNvSpPr txBox="1"/>
          <p:nvPr/>
        </p:nvSpPr>
        <p:spPr>
          <a:xfrm>
            <a:off x="7269480" y="1450916"/>
            <a:ext cx="1290320" cy="889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800" i="1" dirty="0">
                <a:solidFill>
                  <a:srgbClr val="404040"/>
                </a:solidFill>
              </a:rPr>
              <a:t>Odyssey develops general-purpose AI world models that provide causal, multimodal simulations. Announced partnership with Flexion. </a:t>
            </a:r>
          </a:p>
        </p:txBody>
      </p:sp>
      <p:sp>
        <p:nvSpPr>
          <p:cNvPr id="324" name="Funding 5"/>
          <p:cNvSpPr txBox="1"/>
          <p:nvPr/>
        </p:nvSpPr>
        <p:spPr>
          <a:xfrm>
            <a:off x="7269480" y="2286000"/>
            <a:ext cx="1290320" cy="279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$338M</a:t>
            </a:r>
            <a:r>
              <a:rPr lang="en-US" sz="900" dirty="0">
                <a:solidFill>
                  <a:srgbClr val="595959"/>
                </a:solidFill>
              </a:rPr>
              <a:t> raised</a:t>
            </a:r>
          </a:p>
        </p:txBody>
      </p:sp>
      <p:sp>
        <p:nvSpPr>
          <p:cNvPr id="305" name="Description 6"/>
          <p:cNvSpPr txBox="1"/>
          <p:nvPr/>
        </p:nvSpPr>
        <p:spPr>
          <a:xfrm>
            <a:off x="584200" y="3355124"/>
            <a:ext cx="1290320" cy="889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800" i="1" dirty="0">
                <a:solidFill>
                  <a:srgbClr val="404040"/>
                </a:solidFill>
              </a:rPr>
              <a:t>Embo develops AI foundational models designed to improve how robotic systems perceive and navigate physical environments.</a:t>
            </a:r>
          </a:p>
        </p:txBody>
      </p:sp>
      <p:sp>
        <p:nvSpPr>
          <p:cNvPr id="325" name="Funding 6"/>
          <p:cNvSpPr txBox="1"/>
          <p:nvPr/>
        </p:nvSpPr>
        <p:spPr>
          <a:xfrm>
            <a:off x="584200" y="4216400"/>
            <a:ext cx="1290320" cy="279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$100M</a:t>
            </a:r>
            <a:r>
              <a:rPr lang="en-US" sz="1400" b="1" baseline="30000" dirty="0">
                <a:solidFill>
                  <a:srgbClr val="000000"/>
                </a:solidFill>
              </a:rPr>
              <a:t>1</a:t>
            </a:r>
            <a:r>
              <a:rPr lang="en-US" sz="900" dirty="0">
                <a:solidFill>
                  <a:srgbClr val="595959"/>
                </a:solidFill>
              </a:rPr>
              <a:t> raised</a:t>
            </a:r>
          </a:p>
        </p:txBody>
      </p:sp>
      <p:sp>
        <p:nvSpPr>
          <p:cNvPr id="306" name="Description 7"/>
          <p:cNvSpPr txBox="1"/>
          <p:nvPr/>
        </p:nvSpPr>
        <p:spPr>
          <a:xfrm>
            <a:off x="2191004" y="3355124"/>
            <a:ext cx="1419352" cy="889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800" i="1" dirty="0">
                <a:solidFill>
                  <a:srgbClr val="404040"/>
                </a:solidFill>
              </a:rPr>
              <a:t>Multimodal foundation world models that simulate physical reality, creating infinitely scalable environments where embodied agents can learn through interaction. </a:t>
            </a:r>
          </a:p>
        </p:txBody>
      </p:sp>
      <p:sp>
        <p:nvSpPr>
          <p:cNvPr id="326" name="Funding 7"/>
          <p:cNvSpPr txBox="1"/>
          <p:nvPr/>
        </p:nvSpPr>
        <p:spPr>
          <a:xfrm>
            <a:off x="2255520" y="4216400"/>
            <a:ext cx="1290320" cy="279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$90M</a:t>
            </a:r>
            <a:r>
              <a:rPr lang="en-US" sz="900" dirty="0">
                <a:solidFill>
                  <a:srgbClr val="595959"/>
                </a:solidFill>
              </a:rPr>
              <a:t> raised</a:t>
            </a:r>
          </a:p>
        </p:txBody>
      </p:sp>
      <p:sp>
        <p:nvSpPr>
          <p:cNvPr id="307" name="Description 8"/>
          <p:cNvSpPr txBox="1"/>
          <p:nvPr/>
        </p:nvSpPr>
        <p:spPr>
          <a:xfrm>
            <a:off x="3926840" y="3355124"/>
            <a:ext cx="1290320" cy="889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800" i="1" dirty="0">
                <a:solidFill>
                  <a:srgbClr val="404040"/>
                </a:solidFill>
              </a:rPr>
              <a:t>We built DreamZero. Now we’re solving generalization with World Action Models.</a:t>
            </a:r>
          </a:p>
        </p:txBody>
      </p:sp>
      <p:sp>
        <p:nvSpPr>
          <p:cNvPr id="327" name="Funding 8"/>
          <p:cNvSpPr txBox="1"/>
          <p:nvPr/>
        </p:nvSpPr>
        <p:spPr>
          <a:xfrm>
            <a:off x="3926840" y="4216400"/>
            <a:ext cx="1290320" cy="279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$</a:t>
            </a:r>
            <a:r>
              <a:rPr lang="en-US" b="1" dirty="0"/>
              <a:t>90</a:t>
            </a:r>
            <a:r>
              <a:rPr lang="en-US" sz="1400" b="1" dirty="0">
                <a:solidFill>
                  <a:srgbClr val="000000"/>
                </a:solidFill>
              </a:rPr>
              <a:t>M</a:t>
            </a:r>
            <a:r>
              <a:rPr lang="en-US" sz="1400" b="1" baseline="30000" dirty="0">
                <a:solidFill>
                  <a:srgbClr val="000000"/>
                </a:solidFill>
              </a:rPr>
              <a:t>1</a:t>
            </a:r>
            <a:r>
              <a:rPr lang="en-US" sz="900" dirty="0">
                <a:solidFill>
                  <a:srgbClr val="595959"/>
                </a:solidFill>
              </a:rPr>
              <a:t> raised</a:t>
            </a:r>
          </a:p>
        </p:txBody>
      </p:sp>
      <p:sp>
        <p:nvSpPr>
          <p:cNvPr id="308" name="Description 9"/>
          <p:cNvSpPr txBox="1"/>
          <p:nvPr/>
        </p:nvSpPr>
        <p:spPr>
          <a:xfrm>
            <a:off x="5598160" y="3355124"/>
            <a:ext cx="1290320" cy="889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800" i="1" dirty="0">
                <a:solidFill>
                  <a:srgbClr val="404040"/>
                </a:solidFill>
              </a:rPr>
              <a:t>We're building reasoning models that generate simulations and games. Announced partnerships with </a:t>
            </a:r>
            <a:r>
              <a:rPr lang="en-US" sz="800" i="1" dirty="0" err="1">
                <a:solidFill>
                  <a:srgbClr val="404040"/>
                </a:solidFill>
              </a:rPr>
              <a:t>Dexmate</a:t>
            </a:r>
            <a:r>
              <a:rPr lang="en-US" sz="800" i="1" dirty="0">
                <a:solidFill>
                  <a:srgbClr val="404040"/>
                </a:solidFill>
              </a:rPr>
              <a:t>, Anvil and YAM.</a:t>
            </a:r>
          </a:p>
        </p:txBody>
      </p:sp>
      <p:sp>
        <p:nvSpPr>
          <p:cNvPr id="328" name="Funding 9"/>
          <p:cNvSpPr txBox="1"/>
          <p:nvPr/>
        </p:nvSpPr>
        <p:spPr>
          <a:xfrm>
            <a:off x="5598160" y="4216400"/>
            <a:ext cx="1290320" cy="279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$28M</a:t>
            </a:r>
            <a:r>
              <a:rPr lang="en-US" sz="900" dirty="0">
                <a:solidFill>
                  <a:srgbClr val="595959"/>
                </a:solidFill>
              </a:rPr>
              <a:t> raised</a:t>
            </a:r>
          </a:p>
        </p:txBody>
      </p:sp>
      <p:sp>
        <p:nvSpPr>
          <p:cNvPr id="340" name="Footnote"/>
          <p:cNvSpPr txBox="1"/>
          <p:nvPr/>
        </p:nvSpPr>
        <p:spPr>
          <a:xfrm>
            <a:off x="1391980" y="4775200"/>
            <a:ext cx="7112000" cy="177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n-US" sz="800" dirty="0">
                <a:solidFill>
                  <a:srgbClr val="7F7F7F"/>
                </a:solidFill>
              </a:rPr>
              <a:t>Total funding raised to date. 1. Reported, not yet confirmed.</a:t>
            </a:r>
          </a:p>
        </p:txBody>
      </p:sp>
      <p:sp>
        <p:nvSpPr>
          <p:cNvPr id="341" name="Description 10"/>
          <p:cNvSpPr txBox="1"/>
          <p:nvPr/>
        </p:nvSpPr>
        <p:spPr>
          <a:xfrm>
            <a:off x="7269480" y="3355124"/>
            <a:ext cx="1290320" cy="889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800" i="1" dirty="0">
                <a:solidFill>
                  <a:srgbClr val="404040"/>
                </a:solidFill>
              </a:rPr>
              <a:t>Announced partnerships with </a:t>
            </a:r>
            <a:r>
              <a:rPr lang="en-US" sz="800" i="1" dirty="0" err="1">
                <a:solidFill>
                  <a:srgbClr val="404040"/>
                </a:solidFill>
              </a:rPr>
              <a:t>Apptronik</a:t>
            </a:r>
            <a:r>
              <a:rPr lang="en-US" sz="800" i="1" dirty="0">
                <a:solidFill>
                  <a:srgbClr val="404040"/>
                </a:solidFill>
              </a:rPr>
              <a:t>, Boston Dynamics, Agile Robots, </a:t>
            </a:r>
            <a:r>
              <a:rPr lang="en-US" sz="800" i="1" dirty="0" err="1">
                <a:solidFill>
                  <a:srgbClr val="404040"/>
                </a:solidFill>
              </a:rPr>
              <a:t>Sharpa</a:t>
            </a:r>
            <a:r>
              <a:rPr lang="en-US" sz="800" i="1" dirty="0">
                <a:solidFill>
                  <a:srgbClr val="404040"/>
                </a:solidFill>
              </a:rPr>
              <a:t>, Inspire, Franka, </a:t>
            </a:r>
            <a:r>
              <a:rPr lang="en-US" sz="800" i="1" dirty="0" err="1">
                <a:solidFill>
                  <a:srgbClr val="404040"/>
                </a:solidFill>
              </a:rPr>
              <a:t>Robotiq</a:t>
            </a:r>
            <a:r>
              <a:rPr lang="en-US" sz="800" i="1" dirty="0">
                <a:solidFill>
                  <a:srgbClr val="404040"/>
                </a:solidFill>
              </a:rPr>
              <a:t> and Agility.</a:t>
            </a:r>
          </a:p>
        </p:txBody>
      </p:sp>
      <p:sp>
        <p:nvSpPr>
          <p:cNvPr id="2" name="Google Shape;308;p6">
            <a:extLst>
              <a:ext uri="{FF2B5EF4-FFF2-40B4-BE49-F238E27FC236}">
                <a16:creationId xmlns:a16="http://schemas.microsoft.com/office/drawing/2014/main" id="{11797821-8072-C458-15BF-A61A9CB08B2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12</a:t>
            </a:fld>
            <a:endParaRPr sz="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470152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hinkcell data - do not delete" hidden="1">
            <a:extLst>
              <a:ext uri="{FF2B5EF4-FFF2-40B4-BE49-F238E27FC236}">
                <a16:creationId xmlns:a16="http://schemas.microsoft.com/office/drawing/2014/main" id="{824ABB4E-AE67-7F75-7D44-42F2ECB92C78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91645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7" imgW="521" imgH="521" progId="TCLayout.ActiveDocument.1">
                  <p:embed/>
                </p:oleObj>
              </mc:Choice>
              <mc:Fallback>
                <p:oleObj name="thinkcell Slide" r:id="rId7" imgW="521" imgH="521" progId="TCLayout.ActiveDocument.1">
                  <p:embed/>
                  <p:pic>
                    <p:nvPicPr>
                      <p:cNvPr id="14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824ABB4E-AE67-7F75-7D44-42F2ECB92C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41">
            <a:extLst>
              <a:ext uri="{FF2B5EF4-FFF2-40B4-BE49-F238E27FC236}">
                <a16:creationId xmlns:a16="http://schemas.microsoft.com/office/drawing/2014/main" id="{96D615C8-9A39-A763-F913-B28E729A4F52}"/>
              </a:ext>
            </a:extLst>
          </p:cNvPr>
          <p:cNvSpPr/>
          <p:nvPr/>
        </p:nvSpPr>
        <p:spPr>
          <a:xfrm>
            <a:off x="2657361" y="1224485"/>
            <a:ext cx="3597235" cy="3216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6EF443EA-3AF4-236C-52CF-CDC58E66D8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087757"/>
              </p:ext>
            </p:extLst>
          </p:nvPr>
        </p:nvGraphicFramePr>
        <p:xfrm>
          <a:off x="2951398" y="1073149"/>
          <a:ext cx="3062754" cy="3317291"/>
        </p:xfrm>
        <a:graphic>
          <a:graphicData uri="http://schemas.openxmlformats.org/drawingml/2006/table">
            <a:tbl>
              <a:tblPr firstRow="1" bandRow="1">
                <a:tableStyleId>{A165AB4E-856B-4942-B13B-EA2E1C17AAAE}</a:tableStyleId>
              </a:tblPr>
              <a:tblGrid>
                <a:gridCol w="1020918">
                  <a:extLst>
                    <a:ext uri="{9D8B030D-6E8A-4147-A177-3AD203B41FA5}">
                      <a16:colId xmlns:a16="http://schemas.microsoft.com/office/drawing/2014/main" val="3348933928"/>
                    </a:ext>
                  </a:extLst>
                </a:gridCol>
                <a:gridCol w="1020918">
                  <a:extLst>
                    <a:ext uri="{9D8B030D-6E8A-4147-A177-3AD203B41FA5}">
                      <a16:colId xmlns:a16="http://schemas.microsoft.com/office/drawing/2014/main" val="1380161891"/>
                    </a:ext>
                  </a:extLst>
                </a:gridCol>
                <a:gridCol w="1020918">
                  <a:extLst>
                    <a:ext uri="{9D8B030D-6E8A-4147-A177-3AD203B41FA5}">
                      <a16:colId xmlns:a16="http://schemas.microsoft.com/office/drawing/2014/main" val="1147918861"/>
                    </a:ext>
                  </a:extLst>
                </a:gridCol>
              </a:tblGrid>
              <a:tr h="590033"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u="none" strike="noStrike" cap="none" dirty="0">
                          <a:solidFill>
                            <a:schemeClr val="dk1"/>
                          </a:solidFill>
                          <a:latin typeface="Newsreader"/>
                          <a:cs typeface="Newsreader"/>
                          <a:sym typeface="Arial"/>
                        </a:rPr>
                        <a:t>Company</a:t>
                      </a: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u="none" strike="noStrike" cap="none" dirty="0">
                          <a:solidFill>
                            <a:schemeClr val="dk1"/>
                          </a:solidFill>
                          <a:latin typeface="Newsreader"/>
                          <a:cs typeface="Newsreader"/>
                          <a:sym typeface="Arial"/>
                        </a:rPr>
                        <a:t>Acquirer</a:t>
                      </a: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u="none" strike="noStrike" cap="none" dirty="0">
                          <a:solidFill>
                            <a:schemeClr val="dk1"/>
                          </a:solidFill>
                          <a:latin typeface="Newsreader"/>
                          <a:cs typeface="Newsreader"/>
                          <a:sym typeface="Arial"/>
                        </a:rPr>
                        <a:t>Amount</a:t>
                      </a: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7592528"/>
                  </a:ext>
                </a:extLst>
              </a:tr>
              <a:tr h="7943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+mj-lt"/>
                          <a:cs typeface="Newsreader" panose="020B0604020202020204" charset="0"/>
                        </a:rPr>
                        <a:t>$845M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3957572"/>
                  </a:ext>
                </a:extLst>
              </a:tr>
              <a:tr h="9664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+mj-lt"/>
                          <a:cs typeface="Newsreader" panose="020B0604020202020204" charset="0"/>
                        </a:rPr>
                        <a:t>$876M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9735200"/>
                  </a:ext>
                </a:extLst>
              </a:tr>
              <a:tr h="9664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+mj-lt"/>
                          <a:cs typeface="Newsreader" panose="020B0604020202020204" charset="0"/>
                        </a:rPr>
                        <a:t>$900M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5136255"/>
                  </a:ext>
                </a:extLst>
              </a:tr>
            </a:tbl>
          </a:graphicData>
        </a:graphic>
      </p:graphicFrame>
      <p:sp>
        <p:nvSpPr>
          <p:cNvPr id="903" name="Google Shape;903;p15"/>
          <p:cNvSpPr txBox="1"/>
          <p:nvPr/>
        </p:nvSpPr>
        <p:spPr>
          <a:xfrm>
            <a:off x="639418" y="736855"/>
            <a:ext cx="1635300" cy="30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M&amp;A by size (count)</a:t>
            </a:r>
            <a:endParaRPr sz="1000" b="1" i="0" u="none" strike="noStrike" cap="none" dirty="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904" name="Google Shape;904;p15"/>
          <p:cNvSpPr txBox="1"/>
          <p:nvPr/>
        </p:nvSpPr>
        <p:spPr>
          <a:xfrm>
            <a:off x="457200" y="320040"/>
            <a:ext cx="83196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M&amp;A is slowly recovering, and SPACs are </a:t>
            </a:r>
            <a:r>
              <a:rPr lang="en-US" sz="1800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returning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as an exit pathway</a:t>
            </a:r>
            <a:endParaRPr sz="1800" b="0" i="0" u="none" strike="noStrike" cap="none" dirty="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905" name="Google Shape;905;p15"/>
          <p:cNvSpPr/>
          <p:nvPr/>
        </p:nvSpPr>
        <p:spPr>
          <a:xfrm>
            <a:off x="1517529" y="3109992"/>
            <a:ext cx="129900" cy="129900"/>
          </a:xfrm>
          <a:prstGeom prst="rect">
            <a:avLst/>
          </a:prstGeom>
          <a:solidFill>
            <a:srgbClr val="BCE1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15"/>
          <p:cNvSpPr/>
          <p:nvPr/>
        </p:nvSpPr>
        <p:spPr>
          <a:xfrm>
            <a:off x="1517529" y="3264526"/>
            <a:ext cx="129900" cy="129900"/>
          </a:xfrm>
          <a:prstGeom prst="rect">
            <a:avLst/>
          </a:prstGeom>
          <a:solidFill>
            <a:srgbClr val="326C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p15"/>
          <p:cNvSpPr/>
          <p:nvPr/>
        </p:nvSpPr>
        <p:spPr>
          <a:xfrm>
            <a:off x="1517529" y="3420784"/>
            <a:ext cx="129900" cy="129900"/>
          </a:xfrm>
          <a:prstGeom prst="rect">
            <a:avLst/>
          </a:prstGeom>
          <a:solidFill>
            <a:srgbClr val="2251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15"/>
          <p:cNvSpPr txBox="1"/>
          <p:nvPr/>
        </p:nvSpPr>
        <p:spPr>
          <a:xfrm>
            <a:off x="1703981" y="3453705"/>
            <a:ext cx="696300" cy="1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$25M &lt; $250M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09" name="Google Shape;909;p15"/>
          <p:cNvSpPr txBox="1"/>
          <p:nvPr/>
        </p:nvSpPr>
        <p:spPr>
          <a:xfrm>
            <a:off x="1703942" y="3297131"/>
            <a:ext cx="897600" cy="1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$250M &lt; $500M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0" name="Google Shape;910;p15"/>
          <p:cNvSpPr txBox="1"/>
          <p:nvPr/>
        </p:nvSpPr>
        <p:spPr>
          <a:xfrm>
            <a:off x="1703949" y="3140539"/>
            <a:ext cx="601500" cy="1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$500M &lt; $1B</a:t>
            </a:r>
            <a:endParaRPr sz="7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1" name="Google Shape;911;p15"/>
          <p:cNvSpPr txBox="1"/>
          <p:nvPr/>
        </p:nvSpPr>
        <p:spPr>
          <a:xfrm>
            <a:off x="3358850" y="827629"/>
            <a:ext cx="2132100" cy="1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Top acquisitions of 2026</a:t>
            </a:r>
            <a:endParaRPr sz="1000" b="1" i="0" u="none" strike="noStrike" cap="none" dirty="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912" name="Google Shape;912;p15"/>
          <p:cNvSpPr txBox="1"/>
          <p:nvPr/>
        </p:nvSpPr>
        <p:spPr>
          <a:xfrm>
            <a:off x="1426130" y="4865374"/>
            <a:ext cx="4064400" cy="1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 b="1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Note:</a:t>
            </a:r>
            <a:r>
              <a:rPr lang="en-US" sz="700" b="0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Only includes Americas, Europe, and Israel</a:t>
            </a:r>
            <a:endParaRPr sz="700" b="1" i="0" u="none" strike="noStrike" cap="none" dirty="0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 b="1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r>
              <a:rPr lang="en-US" sz="700" b="0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Pitchbook, F-Prime team analysis</a:t>
            </a:r>
            <a:endParaRPr sz="700" b="1" i="0" u="none" strike="noStrike" cap="none" dirty="0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1" i="0" u="none" strike="noStrike" cap="none" dirty="0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25" name="Google Shape;92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13</a:t>
            </a:fld>
            <a:endParaRPr sz="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E2100A5A-50A5-E750-0561-FB7085AD9854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33487698"/>
              </p:ext>
            </p:extLst>
          </p:nvPr>
        </p:nvGraphicFramePr>
        <p:xfrm>
          <a:off x="336550" y="1022350"/>
          <a:ext cx="1309688" cy="309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" name="Google Shape;7;p22">
            <a:extLst>
              <a:ext uri="{FF2B5EF4-FFF2-40B4-BE49-F238E27FC236}">
                <a16:creationId xmlns:a16="http://schemas.microsoft.com/office/drawing/2014/main" id="{ED16AD2E-DCA5-F721-A548-1ECCF07A8AF2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739775" y="3962400"/>
            <a:ext cx="503238" cy="13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ED6505FE-5BB8-44AE-BA34-49277BCFEBB6}" type="datetime'''''''2''''''''''''''''''''022''''''''''''-''2''''''''026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2022-2026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Google Shape;7;p22">
            <a:extLst>
              <a:ext uri="{FF2B5EF4-FFF2-40B4-BE49-F238E27FC236}">
                <a16:creationId xmlns:a16="http://schemas.microsoft.com/office/drawing/2014/main" id="{D9B3883A-7C2F-CF26-2FEB-70DCB4EA928E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 bwMode="gray">
          <a:xfrm>
            <a:off x="919163" y="1073150"/>
            <a:ext cx="142875" cy="10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spcFirstLastPara="1" vert="horz" wrap="none" lIns="14288" tIns="0" rIns="14288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fld id="{10B54D27-69F9-4EA1-93C5-B61F8BBBADF7}" type="datetime'''''''''''''''''''''''''''''''''''''''''''''''''''''''3''2'''">
              <a:rPr lang="en-US" altLang="en-US" sz="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indent="0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32</a:t>
            </a:fld>
            <a:endParaRPr lang="en-US" sz="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1D6E149-0BA5-BD20-EEA8-4E61B3BB9871}"/>
              </a:ext>
            </a:extLst>
          </p:cNvPr>
          <p:cNvGrpSpPr/>
          <p:nvPr/>
        </p:nvGrpSpPr>
        <p:grpSpPr>
          <a:xfrm>
            <a:off x="6470609" y="1188272"/>
            <a:ext cx="2564795" cy="3064412"/>
            <a:chOff x="4060673" y="-3215"/>
            <a:chExt cx="4998060" cy="59716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D6BB1F5-63F7-5B46-CD54-DAE061883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360013" y="4651389"/>
              <a:ext cx="2759385" cy="131707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A7C71DF-9723-3A90-26DC-A6661EF48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060673" y="2247503"/>
              <a:ext cx="3050434" cy="96792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C0E9B13-95B6-791B-947E-571952D79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190769" y="-3215"/>
              <a:ext cx="3044763" cy="84474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8BA39A8-92DB-900A-F12B-D77AC83C8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463763" y="1050665"/>
              <a:ext cx="4594970" cy="98770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9994D12-BD77-A5A5-7A2C-CC4E15A99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490530" y="3424560"/>
              <a:ext cx="3346408" cy="1017698"/>
            </a:xfrm>
            <a:prstGeom prst="rect">
              <a:avLst/>
            </a:prstGeom>
          </p:spPr>
        </p:pic>
      </p:grpSp>
      <p:sp>
        <p:nvSpPr>
          <p:cNvPr id="26" name="Google Shape;911;p15">
            <a:extLst>
              <a:ext uri="{FF2B5EF4-FFF2-40B4-BE49-F238E27FC236}">
                <a16:creationId xmlns:a16="http://schemas.microsoft.com/office/drawing/2014/main" id="{C0B64B46-45CC-2FFF-6AC6-9C7821279B84}"/>
              </a:ext>
            </a:extLst>
          </p:cNvPr>
          <p:cNvSpPr txBox="1"/>
          <p:nvPr/>
        </p:nvSpPr>
        <p:spPr>
          <a:xfrm>
            <a:off x="6770202" y="827629"/>
            <a:ext cx="2132100" cy="1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SPACs are back</a:t>
            </a:r>
            <a:endParaRPr sz="1000" b="1" i="0" u="none" strike="noStrike" cap="none" dirty="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pic>
        <p:nvPicPr>
          <p:cNvPr id="29" name="Picture 28" descr="Our Companies - Ahren Innovation">
            <a:extLst>
              <a:ext uri="{FF2B5EF4-FFF2-40B4-BE49-F238E27FC236}">
                <a16:creationId xmlns:a16="http://schemas.microsoft.com/office/drawing/2014/main" id="{92B09BEC-3717-A4F0-52BF-A63BE88F1FA0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0754" y="3620252"/>
            <a:ext cx="1096538" cy="548268"/>
          </a:xfrm>
          <a:prstGeom prst="rect">
            <a:avLst/>
          </a:prstGeom>
        </p:spPr>
      </p:pic>
      <p:pic>
        <p:nvPicPr>
          <p:cNvPr id="30" name="Picture 29" descr="DZYNE Technologies | Fairfax VA">
            <a:extLst>
              <a:ext uri="{FF2B5EF4-FFF2-40B4-BE49-F238E27FC236}">
                <a16:creationId xmlns:a16="http://schemas.microsoft.com/office/drawing/2014/main" id="{A6B9D748-D26E-2950-922F-3CC3528489C9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99443" y="2529552"/>
            <a:ext cx="839161" cy="839161"/>
          </a:xfrm>
          <a:prstGeom prst="rect">
            <a:avLst/>
          </a:prstGeom>
        </p:spPr>
      </p:pic>
      <p:pic>
        <p:nvPicPr>
          <p:cNvPr id="36" name="Picture 35" descr="DroneDeploy Logo Vector - (.SVG + .PNG) - GetLogo.Net">
            <a:extLst>
              <a:ext uri="{FF2B5EF4-FFF2-40B4-BE49-F238E27FC236}">
                <a16:creationId xmlns:a16="http://schemas.microsoft.com/office/drawing/2014/main" id="{79B11358-BD80-66DE-06B7-20D0AF58E764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52578" y="1812200"/>
            <a:ext cx="932890" cy="518619"/>
          </a:xfrm>
          <a:prstGeom prst="rect">
            <a:avLst/>
          </a:prstGeom>
        </p:spPr>
      </p:pic>
      <p:pic>
        <p:nvPicPr>
          <p:cNvPr id="37" name="Picture 36" descr="Mobileye Logo PNG Vector (SVG) Free Download">
            <a:extLst>
              <a:ext uri="{FF2B5EF4-FFF2-40B4-BE49-F238E27FC236}">
                <a16:creationId xmlns:a16="http://schemas.microsoft.com/office/drawing/2014/main" id="{CE45F006-5737-FD3D-D6FD-8B26F37EB21A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87459" y="3452938"/>
            <a:ext cx="882896" cy="882896"/>
          </a:xfrm>
          <a:prstGeom prst="rect">
            <a:avLst/>
          </a:prstGeom>
        </p:spPr>
      </p:pic>
      <p:pic>
        <p:nvPicPr>
          <p:cNvPr id="38" name="Picture 37" descr="PROCORE Vector Logo - (.SVG + .PNG) - SeekVectorLogo.Net">
            <a:extLst>
              <a:ext uri="{FF2B5EF4-FFF2-40B4-BE49-F238E27FC236}">
                <a16:creationId xmlns:a16="http://schemas.microsoft.com/office/drawing/2014/main" id="{C0D951A6-22FE-B71E-5206-ED9F08E7C147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415" y="1857204"/>
            <a:ext cx="770984" cy="428611"/>
          </a:xfrm>
          <a:prstGeom prst="rect">
            <a:avLst/>
          </a:prstGeom>
        </p:spPr>
      </p:pic>
      <p:pic>
        <p:nvPicPr>
          <p:cNvPr id="39" name="Picture 38" descr="Ondas Inc Media Kit | Ondas Inc.">
            <a:extLst>
              <a:ext uri="{FF2B5EF4-FFF2-40B4-BE49-F238E27FC236}">
                <a16:creationId xmlns:a16="http://schemas.microsoft.com/office/drawing/2014/main" id="{D3983CBD-97D1-4906-792E-55E2275BA83E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00746" y="2776807"/>
            <a:ext cx="656323" cy="3446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cell data - do not delete" hidden="1">
            <a:extLst>
              <a:ext uri="{FF2B5EF4-FFF2-40B4-BE49-F238E27FC236}">
                <a16:creationId xmlns:a16="http://schemas.microsoft.com/office/drawing/2014/main" id="{369E0A76-F386-E916-997E-263869A2C5A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522615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353" imgH="353" progId="TCLayout.ActiveDocument.1">
                  <p:embed/>
                </p:oleObj>
              </mc:Choice>
              <mc:Fallback>
                <p:oleObj name="thinkcell Slide" r:id="rId4" imgW="353" imgH="353" progId="TCLayout.ActiveDocument.1">
                  <p:embed/>
                  <p:pic>
                    <p:nvPicPr>
                      <p:cNvPr id="2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369E0A76-F386-E916-997E-263869A2C5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" name="Google Shape;962;p16"/>
          <p:cNvGraphicFramePr/>
          <p:nvPr>
            <p:extLst>
              <p:ext uri="{D42A27DB-BD31-4B8C-83A1-F6EECF244321}">
                <p14:modId xmlns:p14="http://schemas.microsoft.com/office/powerpoint/2010/main" val="2572821335"/>
              </p:ext>
            </p:extLst>
          </p:nvPr>
        </p:nvGraphicFramePr>
        <p:xfrm>
          <a:off x="430744" y="982008"/>
          <a:ext cx="8317638" cy="3656987"/>
        </p:xfrm>
        <a:graphic>
          <a:graphicData uri="http://schemas.openxmlformats.org/drawingml/2006/table">
            <a:tbl>
              <a:tblPr>
                <a:noFill/>
                <a:tableStyleId>{A165AB4E-856B-4942-B13B-EA2E1C17AAAE}</a:tableStyleId>
              </a:tblPr>
              <a:tblGrid>
                <a:gridCol w="146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2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1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0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27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00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92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89262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COMPANY</a:t>
                      </a:r>
                      <a:endParaRPr dirty="0"/>
                    </a:p>
                  </a:txBody>
                  <a:tcPr marL="100584" marR="100584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MARKET CAP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LTM 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REVENUE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EV / LTM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LTM EBITDA</a:t>
                      </a:r>
                      <a:endParaRPr sz="800" b="1" i="0" u="none" strike="noStrike" cap="none" baseline="30000">
                        <a:solidFill>
                          <a:srgbClr val="FFFFFF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12 MONTH STOCK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SEGMENT</a:t>
                      </a:r>
                      <a:endParaRPr/>
                    </a:p>
                  </a:txBody>
                  <a:tcPr marL="100584" marR="100584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IPO DATE</a:t>
                      </a:r>
                      <a:endParaRPr/>
                    </a:p>
                  </a:txBody>
                  <a:tcPr marL="100584" marR="100584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8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09/30/2026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REVENUE</a:t>
                      </a:r>
                      <a:endParaRPr sz="800" b="1" i="0" u="none" strike="noStrike" cap="none" dirty="0">
                        <a:solidFill>
                          <a:srgbClr val="FFFFFF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GROWTH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REVENUE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mpd="sng">
                      <a:noFill/>
                      <a:prstDash val="soli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MARGIN</a:t>
                      </a:r>
                      <a:endParaRPr dirty="0"/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PERFORMANCE</a:t>
                      </a:r>
                      <a:endParaRPr dirty="0"/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3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$144B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$11.0B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21%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12.6x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38%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-9%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Medical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June-00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3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$25.4B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$2.6B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21%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9.0x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2%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-22%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 Logistics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June-22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3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$11.1B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$5.0M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400%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2.2x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NA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+3%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Trucking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November-21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3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$7.2B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$2.0B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84%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3.7x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11%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-55%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 Defense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January-07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3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$5.4B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$677M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28%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7.9x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34%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+77%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 Logistics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October-21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3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$2.9B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$205M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63%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13.0x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-28%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+49%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LiDar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March-21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3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$1.0B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$337M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23%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2.6x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-33%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-49%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Medical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September-21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3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$987M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$72M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867%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9.4x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-145%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-38%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Defense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April-21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03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$979M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$22M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56%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41.8x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NA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-3%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LiDar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Helvetica Neue" panose="020B0604020202020204" charset="0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</a:rPr>
                        <a:t>March-21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3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$559M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$52M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15%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10.8x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-191%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-75%</a:t>
                      </a:r>
                      <a:r>
                        <a:rPr lang="en-US" sz="800" b="0" i="0" u="none" strike="noStrike" cap="none" baseline="30000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Delivery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June-26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515070"/>
                  </a:ext>
                </a:extLst>
              </a:tr>
              <a:tr h="2503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$403M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$7.8M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426%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22.1x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NA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-60%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Delivery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April-24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03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$385M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$7.2M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-56%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70.6x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NA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-72%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Trucking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Helvetica Neue" panose="020B0604020202020204" charset="0"/>
                          <a:cs typeface="Arial"/>
                          <a:sym typeface="Arial"/>
                        </a:rPr>
                        <a:t>September-25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03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b="1" i="0" u="none" strike="noStrike" cap="none">
                        <a:solidFill>
                          <a:srgbClr val="1B2A3D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1" i="1" u="none" strike="noStrike" cap="none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Median: 42% 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Median: 10.8x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Average: -21%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(+19% for NASDAQ) 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1" i="0" u="none" strike="noStrike" cap="none" dirty="0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55" name="Google Shape;955;p16"/>
          <p:cNvSpPr txBox="1"/>
          <p:nvPr/>
        </p:nvSpPr>
        <p:spPr>
          <a:xfrm>
            <a:off x="460600" y="320040"/>
            <a:ext cx="70374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Public market Robotics companies have seen muted stock performance </a:t>
            </a:r>
            <a:r>
              <a:rPr lang="en-US" sz="1800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over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 the last 12 months</a:t>
            </a:r>
            <a:endParaRPr sz="1800" b="0" i="0" u="none" strike="noStrike" cap="none" dirty="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956" name="Google Shape;956;p16"/>
          <p:cNvSpPr txBox="1"/>
          <p:nvPr/>
        </p:nvSpPr>
        <p:spPr>
          <a:xfrm>
            <a:off x="1426125" y="4688608"/>
            <a:ext cx="59415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 b="1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Note: </a:t>
            </a:r>
            <a:r>
              <a:rPr lang="en-US" sz="700" b="0" i="0" u="none" strike="noStrike" cap="none" dirty="0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Only includes Americas, Europe &amp; Israel; companies with market cap &gt;$250M.</a:t>
            </a:r>
            <a:r>
              <a:rPr lang="en-US" sz="700" b="0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700" b="0" i="0" u="none" strike="noStrike" cap="none" dirty="0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 b="1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r>
              <a:rPr lang="en-US" sz="700" b="0" i="0" u="none" strike="noStrike" cap="none" dirty="0" err="1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CapIQ</a:t>
            </a:r>
            <a:r>
              <a:rPr lang="en-US" sz="700" b="0" i="0" u="none" strike="noStrike" cap="none" dirty="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Yahoo Finance, F-Prime team analysis</a:t>
            </a:r>
            <a:endParaRPr sz="700" b="1" i="0" u="none" strike="noStrike" cap="none" dirty="0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57" name="Google Shape;95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 b="1">
                <a:solidFill>
                  <a:schemeClr val="dk1"/>
                </a:solidFill>
              </a:rPr>
              <a:t>14</a:t>
            </a:fld>
            <a:endParaRPr sz="800" b="1">
              <a:solidFill>
                <a:schemeClr val="dk1"/>
              </a:solidFill>
            </a:endParaRPr>
          </a:p>
        </p:txBody>
      </p:sp>
      <p:pic>
        <p:nvPicPr>
          <p:cNvPr id="958" name="Google Shape;958;p16" descr="Logo - Red Ca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635" y="3196291"/>
            <a:ext cx="849498" cy="11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30572" y="4194451"/>
            <a:ext cx="613625" cy="143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16"/>
          <p:cNvPicPr preferRelativeResize="0"/>
          <p:nvPr/>
        </p:nvPicPr>
        <p:blipFill rotWithShape="1">
          <a:blip r:embed="rId8">
            <a:alphaModFix/>
          </a:blip>
          <a:srcRect l="10967" t="20757" r="10975" b="20757"/>
          <a:stretch/>
        </p:blipFill>
        <p:spPr>
          <a:xfrm>
            <a:off x="957822" y="3912649"/>
            <a:ext cx="559125" cy="188518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16"/>
          <p:cNvSpPr txBox="1"/>
          <p:nvPr/>
        </p:nvSpPr>
        <p:spPr>
          <a:xfrm>
            <a:off x="5205900" y="4605128"/>
            <a:ext cx="3711600" cy="30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aseline="30000" dirty="0">
                <a:solidFill>
                  <a:srgbClr val="999999"/>
                </a:solidFill>
              </a:rPr>
              <a:t>1</a:t>
            </a:r>
            <a:r>
              <a:rPr lang="en-US" sz="700" dirty="0">
                <a:solidFill>
                  <a:srgbClr val="999999"/>
                </a:solidFill>
              </a:rPr>
              <a:t> Performance vs IPO date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963" name="Google Shape;963;p16"/>
          <p:cNvGrpSpPr/>
          <p:nvPr/>
        </p:nvGrpSpPr>
        <p:grpSpPr>
          <a:xfrm>
            <a:off x="905208" y="3402856"/>
            <a:ext cx="664353" cy="210176"/>
            <a:chOff x="860956" y="3716434"/>
            <a:chExt cx="664353" cy="210176"/>
          </a:xfrm>
        </p:grpSpPr>
        <p:pic>
          <p:nvPicPr>
            <p:cNvPr id="964" name="Google Shape;964;p16"/>
            <p:cNvPicPr preferRelativeResize="0"/>
            <p:nvPr/>
          </p:nvPicPr>
          <p:blipFill rotWithShape="1">
            <a:blip r:embed="rId9">
              <a:alphaModFix/>
            </a:blip>
            <a:srcRect b="17191"/>
            <a:stretch/>
          </p:blipFill>
          <p:spPr>
            <a:xfrm>
              <a:off x="860956" y="3716434"/>
              <a:ext cx="187626" cy="2101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5" name="Google Shape;965;p16"/>
            <p:cNvPicPr preferRelativeResize="0"/>
            <p:nvPr/>
          </p:nvPicPr>
          <p:blipFill rotWithShape="1">
            <a:blip r:embed="rId9">
              <a:alphaModFix/>
            </a:blip>
            <a:srcRect t="82811"/>
            <a:stretch/>
          </p:blipFill>
          <p:spPr>
            <a:xfrm>
              <a:off x="1108982" y="3773609"/>
              <a:ext cx="416327" cy="9677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66" name="Google Shape;966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85865" y="2750551"/>
            <a:ext cx="703039" cy="11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05209" y="2956024"/>
            <a:ext cx="664351" cy="169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58188" y="2449458"/>
            <a:ext cx="758393" cy="16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16"/>
          <p:cNvPicPr preferRelativeResize="0"/>
          <p:nvPr/>
        </p:nvPicPr>
        <p:blipFill rotWithShape="1">
          <a:blip r:embed="rId13">
            <a:alphaModFix/>
          </a:blip>
          <a:srcRect l="17134" t="39675" r="17141" b="39675"/>
          <a:stretch/>
        </p:blipFill>
        <p:spPr>
          <a:xfrm>
            <a:off x="930572" y="1904526"/>
            <a:ext cx="613624" cy="177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23859" y="1689286"/>
            <a:ext cx="627051" cy="135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018537" y="2182988"/>
            <a:ext cx="437695" cy="17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16"/>
          <p:cNvPicPr preferRelativeResize="0"/>
          <p:nvPr/>
        </p:nvPicPr>
        <p:blipFill rotWithShape="1">
          <a:blip r:embed="rId16">
            <a:alphaModFix/>
          </a:blip>
          <a:srcRect l="9050" t="32694" r="9050" b="32694"/>
          <a:stretch/>
        </p:blipFill>
        <p:spPr>
          <a:xfrm>
            <a:off x="957822" y="1423964"/>
            <a:ext cx="559125" cy="157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9C88A6-1D20-0434-A45C-81229A1E10E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8687" y="3679539"/>
            <a:ext cx="697484" cy="18936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3ce59acff7e_3_821"/>
          <p:cNvSpPr txBox="1"/>
          <p:nvPr/>
        </p:nvSpPr>
        <p:spPr>
          <a:xfrm>
            <a:off x="460600" y="320050"/>
            <a:ext cx="69069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China’s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Robotics companies have had a challenging year in the markets</a:t>
            </a:r>
            <a:endParaRPr sz="1800" b="0" i="0" u="none" strike="noStrike" cap="none" dirty="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978" name="Google Shape;978;g3ce59acff7e_3_821"/>
          <p:cNvSpPr txBox="1"/>
          <p:nvPr/>
        </p:nvSpPr>
        <p:spPr>
          <a:xfrm>
            <a:off x="1426125" y="4688608"/>
            <a:ext cx="59415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700" b="0" i="0" u="none" strike="noStrike" cap="none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 b="1" i="0" u="none" strike="noStrike" cap="none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r>
              <a:rPr lang="en-US" sz="700" b="0" i="0" u="none" strike="noStrike" cap="none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CapIQ, F-Prime team analysis</a:t>
            </a:r>
            <a:endParaRPr sz="700" b="1" i="0" u="none" strike="noStrike" cap="none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9" name="Google Shape;979;g3ce59acff7e_3_8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 b="1">
                <a:solidFill>
                  <a:schemeClr val="dk1"/>
                </a:solidFill>
              </a:rPr>
              <a:t>15</a:t>
            </a:fld>
            <a:endParaRPr sz="800" b="1">
              <a:solidFill>
                <a:schemeClr val="dk1"/>
              </a:solidFill>
            </a:endParaRPr>
          </a:p>
        </p:txBody>
      </p:sp>
      <p:graphicFrame>
        <p:nvGraphicFramePr>
          <p:cNvPr id="980" name="Google Shape;980;g3ce59acff7e_3_821"/>
          <p:cNvGraphicFramePr/>
          <p:nvPr>
            <p:extLst>
              <p:ext uri="{D42A27DB-BD31-4B8C-83A1-F6EECF244321}">
                <p14:modId xmlns:p14="http://schemas.microsoft.com/office/powerpoint/2010/main" val="3349853928"/>
              </p:ext>
            </p:extLst>
          </p:nvPr>
        </p:nvGraphicFramePr>
        <p:xfrm>
          <a:off x="460600" y="982008"/>
          <a:ext cx="8231575" cy="3731820"/>
        </p:xfrm>
        <a:graphic>
          <a:graphicData uri="http://schemas.openxmlformats.org/drawingml/2006/table">
            <a:tbl>
              <a:tblPr>
                <a:noFill/>
                <a:tableStyleId>{A165AB4E-856B-4942-B13B-EA2E1C17AAAE}</a:tableStyleId>
              </a:tblPr>
              <a:tblGrid>
                <a:gridCol w="146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2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1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0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05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7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06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93375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COMPANY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MARKET CAP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LTM 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REVENUE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EV / LTM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LTM EBITDA</a:t>
                      </a:r>
                      <a:endParaRPr sz="800" b="1" i="0" u="none" strike="noStrike" cap="none" baseline="30000">
                        <a:solidFill>
                          <a:srgbClr val="FFFFFF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12 MONTH STOCK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SEGMENT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IPO DATE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FFFFFF"/>
                          </a:solidFill>
                          <a:latin typeface="Helvetica Neue"/>
                          <a:sym typeface="Helvetica Neue"/>
                        </a:rPr>
                        <a:t>09/30/2026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REVENUE</a:t>
                      </a:r>
                      <a:endParaRPr sz="800" b="1" i="0" u="none" strike="noStrike" cap="none" dirty="0">
                        <a:solidFill>
                          <a:srgbClr val="FFFFFF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GROWTH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REVENUE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mpd="sng">
                      <a:noFill/>
                      <a:prstDash val="soli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MARGIN</a:t>
                      </a:r>
                      <a:endParaRPr dirty="0"/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PERFORMANCE</a:t>
                      </a:r>
                      <a:endParaRPr dirty="0"/>
                    </a:p>
                  </a:txBody>
                  <a:tcPr marL="91450" marR="91450" marT="45725" marB="45725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516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775"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Arial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$27.2B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$306M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1262%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86.8x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31%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-47%</a:t>
                      </a:r>
                      <a:r>
                        <a:rPr lang="en-US" sz="800" b="0" i="0" u="none" strike="noStrike" cap="none" baseline="30000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Humanoid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August-26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107903"/>
                  </a:ext>
                </a:extLst>
              </a:tr>
              <a:tr h="255775"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Arial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$8.5B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$628M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50%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11.9x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-92%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-57%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AV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October-24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 dirty="0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$4.8B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$390M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94%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12.0x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-18%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-52%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Humanoid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December-23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 dirty="0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$4.5B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$3.1B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43%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1.0x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9%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-40%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Cleaning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December-19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 dirty="0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$4.3B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$3.0B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20%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1.2x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11%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-51%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Cleaning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May-18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$2.8B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$125M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46%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14.5x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-209%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-71%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Logistics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November-24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$2.5B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$491M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41%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3.3x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3%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-43%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Logistics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June-23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$1.7B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$122M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113%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8.6x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-202%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-46%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AV 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October-24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$1.2B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$505M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36%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1.8x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0%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-75%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Logistics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July-25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$1.0B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$321M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35%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2.2x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-15%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-61%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LiDar</a:t>
                      </a:r>
                      <a:endParaRPr lang="en-US" sz="800" b="0" i="0" u="none" strike="noStrike" cap="none" dirty="0">
                        <a:solidFill>
                          <a:schemeClr val="dk1"/>
                        </a:solidFill>
                        <a:latin typeface="Helvetica Neue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January-24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$531M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$56M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39%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8.0x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-60%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-50%</a:t>
                      </a:r>
                      <a:r>
                        <a:rPr lang="en-US" sz="800" b="0" i="0" u="none" strike="noStrike" cap="none" baseline="30000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1</a:t>
                      </a:r>
                      <a:endParaRPr lang="en-US" sz="800" b="0" i="0" u="none" strike="noStrike" cap="none" dirty="0">
                        <a:solidFill>
                          <a:schemeClr val="dk1"/>
                        </a:solidFill>
                        <a:latin typeface="Helvetica Neue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AV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October-25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8414419"/>
                  </a:ext>
                </a:extLst>
              </a:tr>
              <a:tr h="25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b="1" i="0" u="none" strike="noStrike" cap="none">
                        <a:solidFill>
                          <a:srgbClr val="1F2937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$277M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$232M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92%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1.2x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-26%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-88%</a:t>
                      </a:r>
                      <a:r>
                        <a:rPr lang="en-US" sz="800" b="0" i="0" u="none" strike="noStrike" cap="none" baseline="30000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1</a:t>
                      </a:r>
                      <a:endParaRPr lang="en-US" sz="800" b="0" i="0" u="none" strike="noStrike" cap="none" dirty="0">
                        <a:solidFill>
                          <a:schemeClr val="dk1"/>
                        </a:solidFill>
                        <a:latin typeface="Helvetica Neue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Helvetica Neue"/>
                          <a:sym typeface="Arial"/>
                        </a:rPr>
                        <a:t>LiDar</a:t>
                      </a:r>
                      <a:endParaRPr lang="en-US" sz="800" b="0" i="0" u="none" strike="noStrike" cap="none" dirty="0">
                        <a:solidFill>
                          <a:schemeClr val="dk1"/>
                        </a:solidFill>
                        <a:latin typeface="Helvetica Neue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cs typeface="Arial"/>
                          <a:sym typeface="Arial"/>
                        </a:rPr>
                        <a:t>December-25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b="1" i="0" u="none" strike="noStrike" cap="none" dirty="0">
                        <a:solidFill>
                          <a:srgbClr val="1B2A3D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1" i="1" u="none" strike="noStrike" cap="none" dirty="0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Median: 44% </a:t>
                      </a: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Median: 5.7x</a:t>
                      </a: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Average: -57%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 dirty="0">
                          <a:solidFill>
                            <a:srgbClr val="1B2A3D"/>
                          </a:solidFill>
                          <a:latin typeface="Helvetica Neue"/>
                          <a:sym typeface="Helvetica Neue"/>
                        </a:rPr>
                        <a:t>(-30% for HSTECH)</a:t>
                      </a: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1" i="0" u="none" strike="noStrike" cap="none" dirty="0">
                          <a:solidFill>
                            <a:srgbClr val="1B2A3D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Arial"/>
                          <a:sym typeface="Helvetica Neue"/>
                        </a:rPr>
                        <a:t> </a:t>
                      </a:r>
                      <a:endParaRPr sz="800" b="0" i="0" u="none" strike="noStrike" cap="none" dirty="0">
                        <a:solidFill>
                          <a:schemeClr val="dk1"/>
                        </a:solidFill>
                        <a:latin typeface="Helvetica Neue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E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81" name="Google Shape;981;g3ce59acff7e_3_821"/>
          <p:cNvSpPr txBox="1"/>
          <p:nvPr/>
        </p:nvSpPr>
        <p:spPr>
          <a:xfrm>
            <a:off x="3494467" y="4713828"/>
            <a:ext cx="5362200" cy="30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aseline="30000" dirty="0">
                <a:solidFill>
                  <a:srgbClr val="999999"/>
                </a:solidFill>
              </a:rPr>
              <a:t>1 </a:t>
            </a:r>
            <a:r>
              <a:rPr lang="en-US" sz="700" dirty="0">
                <a:solidFill>
                  <a:srgbClr val="999999"/>
                </a:solidFill>
              </a:rPr>
              <a:t>Performance vs IPO date  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982" name="Google Shape;982;g3ce59acff7e_3_8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9130" y="1636151"/>
            <a:ext cx="632848" cy="25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g3ce59acff7e_3_821"/>
          <p:cNvPicPr preferRelativeResize="0"/>
          <p:nvPr/>
        </p:nvPicPr>
        <p:blipFill rotWithShape="1">
          <a:blip r:embed="rId4">
            <a:alphaModFix/>
          </a:blip>
          <a:srcRect l="19415" t="41066" r="19415" b="41066"/>
          <a:stretch/>
        </p:blipFill>
        <p:spPr>
          <a:xfrm>
            <a:off x="885052" y="1927782"/>
            <a:ext cx="661005" cy="193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g3ce59acff7e_3_8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8604" y="2418944"/>
            <a:ext cx="613900" cy="18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g3ce59acff7e_3_8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1204" y="2700457"/>
            <a:ext cx="548700" cy="174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g3ce59acff7e_3_8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8330" y="2219326"/>
            <a:ext cx="734449" cy="152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g3ce59acff7e_3_8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85054" y="3478854"/>
            <a:ext cx="661000" cy="152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g3ce59acff7e_3_821"/>
          <p:cNvPicPr preferRelativeResize="0"/>
          <p:nvPr/>
        </p:nvPicPr>
        <p:blipFill rotWithShape="1">
          <a:blip r:embed="rId9">
            <a:alphaModFix/>
          </a:blip>
          <a:srcRect l="10821" t="37880" r="10821" b="37878"/>
          <a:stretch/>
        </p:blipFill>
        <p:spPr>
          <a:xfrm>
            <a:off x="799767" y="2947251"/>
            <a:ext cx="831574" cy="19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g3ce59acff7e_3_82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50651" y="3207887"/>
            <a:ext cx="729807" cy="1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g3ce59acff7e_3_821"/>
          <p:cNvPicPr preferRelativeResize="0"/>
          <p:nvPr/>
        </p:nvPicPr>
        <p:blipFill rotWithShape="1">
          <a:blip r:embed="rId11">
            <a:alphaModFix/>
          </a:blip>
          <a:srcRect l="8111" t="77138" r="8102"/>
          <a:stretch/>
        </p:blipFill>
        <p:spPr>
          <a:xfrm>
            <a:off x="729444" y="3733484"/>
            <a:ext cx="972220" cy="15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g3ce59acff7e_3_821" descr="Wideye Windshield LiDAR Solution CES 202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11447" y="4224015"/>
            <a:ext cx="408214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g3ce59acff7e_3_821"/>
          <p:cNvPicPr preferRelativeResize="0"/>
          <p:nvPr/>
        </p:nvPicPr>
        <p:blipFill rotWithShape="1">
          <a:blip r:embed="rId13">
            <a:alphaModFix/>
          </a:blip>
          <a:srcRect t="33607" b="33603"/>
          <a:stretch/>
        </p:blipFill>
        <p:spPr>
          <a:xfrm>
            <a:off x="828904" y="3969363"/>
            <a:ext cx="661000" cy="216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File:Unitree.svg - Wikimedia Commons">
            <a:extLst>
              <a:ext uri="{FF2B5EF4-FFF2-40B4-BE49-F238E27FC236}">
                <a16:creationId xmlns:a16="http://schemas.microsoft.com/office/drawing/2014/main" id="{7C3B1CF1-AAC9-8CC1-D64B-9617D13E471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7423" y="1425664"/>
            <a:ext cx="696262" cy="15684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99;p18">
            <a:extLst>
              <a:ext uri="{FF2B5EF4-FFF2-40B4-BE49-F238E27FC236}">
                <a16:creationId xmlns:a16="http://schemas.microsoft.com/office/drawing/2014/main" id="{C5140C45-CEE2-0746-8562-0B1DBC39CD8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 sz="800" b="1">
                <a:solidFill>
                  <a:schemeClr val="dk1"/>
                </a:solidFill>
              </a:rPr>
              <a:t>16</a:t>
            </a:fld>
            <a:endParaRPr sz="800" b="1">
              <a:solidFill>
                <a:schemeClr val="dk1"/>
              </a:solidFill>
            </a:endParaRPr>
          </a:p>
        </p:txBody>
      </p:sp>
      <p:sp>
        <p:nvSpPr>
          <p:cNvPr id="5" name="Google Shape;998;p18">
            <a:extLst>
              <a:ext uri="{FF2B5EF4-FFF2-40B4-BE49-F238E27FC236}">
                <a16:creationId xmlns:a16="http://schemas.microsoft.com/office/drawing/2014/main" id="{475D1C3A-DC12-78B0-5334-0B7B38342638}"/>
              </a:ext>
            </a:extLst>
          </p:cNvPr>
          <p:cNvSpPr txBox="1"/>
          <p:nvPr/>
        </p:nvSpPr>
        <p:spPr>
          <a:xfrm>
            <a:off x="460599" y="397800"/>
            <a:ext cx="5684319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Wisdom for founders</a:t>
            </a:r>
            <a:endParaRPr sz="1800" b="0" i="0" u="none" strike="noStrike" cap="none" dirty="0">
              <a:solidFill>
                <a:srgbClr val="000000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8B7BB1-15A7-06EB-45E5-D4EECB7726D8}"/>
              </a:ext>
            </a:extLst>
          </p:cNvPr>
          <p:cNvSpPr txBox="1"/>
          <p:nvPr/>
        </p:nvSpPr>
        <p:spPr>
          <a:xfrm>
            <a:off x="828284" y="1062425"/>
            <a:ext cx="6214471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spcBef>
                <a:spcPts val="400"/>
              </a:spcBef>
              <a:buSzPts val="1000"/>
              <a:buNone/>
              <a:defRPr sz="12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r>
              <a:rPr lang="en-US" i="1" dirty="0"/>
              <a:t>“It was the best of times, it was the worst of times, it was the age of wisdom, it was</a:t>
            </a:r>
          </a:p>
          <a:p>
            <a:r>
              <a:rPr lang="en-US" i="1" dirty="0"/>
              <a:t> the age of foolishness, it was the epoch of belief, it was the epoch of incredulity”</a:t>
            </a:r>
          </a:p>
        </p:txBody>
      </p:sp>
      <p:sp>
        <p:nvSpPr>
          <p:cNvPr id="2" name="Google Shape;1000;p18">
            <a:extLst>
              <a:ext uri="{FF2B5EF4-FFF2-40B4-BE49-F238E27FC236}">
                <a16:creationId xmlns:a16="http://schemas.microsoft.com/office/drawing/2014/main" id="{E0E76244-D1D6-B0B1-92FE-6EE6A9207369}"/>
              </a:ext>
            </a:extLst>
          </p:cNvPr>
          <p:cNvSpPr txBox="1"/>
          <p:nvPr/>
        </p:nvSpPr>
        <p:spPr>
          <a:xfrm>
            <a:off x="868947" y="1928866"/>
            <a:ext cx="6049359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Team, technology, traction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If you are </a:t>
            </a:r>
            <a:r>
              <a:rPr lang="en-US" sz="1200" i="1" u="sng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world class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in one and preferably two, the sky’s the limit when fund raising.  If not, fund raising is tougher than ever.</a:t>
            </a:r>
          </a:p>
        </p:txBody>
      </p:sp>
      <p:grpSp>
        <p:nvGrpSpPr>
          <p:cNvPr id="3" name="Google Shape;1001;p18">
            <a:extLst>
              <a:ext uri="{FF2B5EF4-FFF2-40B4-BE49-F238E27FC236}">
                <a16:creationId xmlns:a16="http://schemas.microsoft.com/office/drawing/2014/main" id="{72F064E2-3490-1805-D2D4-695B42717766}"/>
              </a:ext>
            </a:extLst>
          </p:cNvPr>
          <p:cNvGrpSpPr/>
          <p:nvPr/>
        </p:nvGrpSpPr>
        <p:grpSpPr>
          <a:xfrm>
            <a:off x="620003" y="1996607"/>
            <a:ext cx="161625" cy="160652"/>
            <a:chOff x="460600" y="2634750"/>
            <a:chExt cx="668700" cy="664950"/>
          </a:xfrm>
        </p:grpSpPr>
        <p:sp>
          <p:nvSpPr>
            <p:cNvPr id="6" name="Google Shape;1002;p18">
              <a:extLst>
                <a:ext uri="{FF2B5EF4-FFF2-40B4-BE49-F238E27FC236}">
                  <a16:creationId xmlns:a16="http://schemas.microsoft.com/office/drawing/2014/main" id="{4BFD839B-AE6B-E8C6-1D81-049991696F5F}"/>
                </a:ext>
              </a:extLst>
            </p:cNvPr>
            <p:cNvSpPr/>
            <p:nvPr/>
          </p:nvSpPr>
          <p:spPr>
            <a:xfrm>
              <a:off x="906400" y="263475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003;p18">
              <a:extLst>
                <a:ext uri="{FF2B5EF4-FFF2-40B4-BE49-F238E27FC236}">
                  <a16:creationId xmlns:a16="http://schemas.microsoft.com/office/drawing/2014/main" id="{B16C2A7C-DA4C-1736-5885-E2697FB6BCAC}"/>
                </a:ext>
              </a:extLst>
            </p:cNvPr>
            <p:cNvSpPr/>
            <p:nvPr/>
          </p:nvSpPr>
          <p:spPr>
            <a:xfrm>
              <a:off x="683500" y="285390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004;p18">
              <a:extLst>
                <a:ext uri="{FF2B5EF4-FFF2-40B4-BE49-F238E27FC236}">
                  <a16:creationId xmlns:a16="http://schemas.microsoft.com/office/drawing/2014/main" id="{8F4E0F60-4F7A-88F8-74EC-5D749621D21C}"/>
                </a:ext>
              </a:extLst>
            </p:cNvPr>
            <p:cNvSpPr/>
            <p:nvPr/>
          </p:nvSpPr>
          <p:spPr>
            <a:xfrm>
              <a:off x="460600" y="307680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Google Shape;1000;p18">
            <a:extLst>
              <a:ext uri="{FF2B5EF4-FFF2-40B4-BE49-F238E27FC236}">
                <a16:creationId xmlns:a16="http://schemas.microsoft.com/office/drawing/2014/main" id="{000C61AB-E8C5-03AC-B8D5-9F9E6E7DAE0F}"/>
              </a:ext>
            </a:extLst>
          </p:cNvPr>
          <p:cNvSpPr txBox="1"/>
          <p:nvPr/>
        </p:nvSpPr>
        <p:spPr>
          <a:xfrm>
            <a:off x="868947" y="2843268"/>
            <a:ext cx="6545467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It’s hard to escape gravity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Revenue is the gravity of start-ups.  Today’s overpriced rounds will come down to earth, eventually.  Many companies will fail, some will succeed, and a few will get lucky (M&amp;A).</a:t>
            </a:r>
          </a:p>
        </p:txBody>
      </p:sp>
      <p:grpSp>
        <p:nvGrpSpPr>
          <p:cNvPr id="10" name="Google Shape;1001;p18">
            <a:extLst>
              <a:ext uri="{FF2B5EF4-FFF2-40B4-BE49-F238E27FC236}">
                <a16:creationId xmlns:a16="http://schemas.microsoft.com/office/drawing/2014/main" id="{106584CD-9223-FDC7-9C6D-5CC7B9228112}"/>
              </a:ext>
            </a:extLst>
          </p:cNvPr>
          <p:cNvGrpSpPr/>
          <p:nvPr/>
        </p:nvGrpSpPr>
        <p:grpSpPr>
          <a:xfrm>
            <a:off x="620003" y="2911009"/>
            <a:ext cx="161625" cy="160652"/>
            <a:chOff x="460600" y="2634750"/>
            <a:chExt cx="668700" cy="664950"/>
          </a:xfrm>
        </p:grpSpPr>
        <p:sp>
          <p:nvSpPr>
            <p:cNvPr id="11" name="Google Shape;1002;p18">
              <a:extLst>
                <a:ext uri="{FF2B5EF4-FFF2-40B4-BE49-F238E27FC236}">
                  <a16:creationId xmlns:a16="http://schemas.microsoft.com/office/drawing/2014/main" id="{77187F07-41B7-29C9-725E-763C114D863F}"/>
                </a:ext>
              </a:extLst>
            </p:cNvPr>
            <p:cNvSpPr/>
            <p:nvPr/>
          </p:nvSpPr>
          <p:spPr>
            <a:xfrm>
              <a:off x="906400" y="263475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003;p18">
              <a:extLst>
                <a:ext uri="{FF2B5EF4-FFF2-40B4-BE49-F238E27FC236}">
                  <a16:creationId xmlns:a16="http://schemas.microsoft.com/office/drawing/2014/main" id="{019445AA-7ABC-D50F-AACE-CF0D1ED3251C}"/>
                </a:ext>
              </a:extLst>
            </p:cNvPr>
            <p:cNvSpPr/>
            <p:nvPr/>
          </p:nvSpPr>
          <p:spPr>
            <a:xfrm>
              <a:off x="683500" y="285390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004;p18">
              <a:extLst>
                <a:ext uri="{FF2B5EF4-FFF2-40B4-BE49-F238E27FC236}">
                  <a16:creationId xmlns:a16="http://schemas.microsoft.com/office/drawing/2014/main" id="{589F3E91-27DB-636D-2A10-ECE91E5C0887}"/>
                </a:ext>
              </a:extLst>
            </p:cNvPr>
            <p:cNvSpPr/>
            <p:nvPr/>
          </p:nvSpPr>
          <p:spPr>
            <a:xfrm>
              <a:off x="460600" y="307680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1000;p18">
            <a:extLst>
              <a:ext uri="{FF2B5EF4-FFF2-40B4-BE49-F238E27FC236}">
                <a16:creationId xmlns:a16="http://schemas.microsoft.com/office/drawing/2014/main" id="{D7B11E9C-D164-052B-99ED-286802553C76}"/>
              </a:ext>
            </a:extLst>
          </p:cNvPr>
          <p:cNvSpPr txBox="1"/>
          <p:nvPr/>
        </p:nvSpPr>
        <p:spPr>
          <a:xfrm>
            <a:off x="868947" y="3719566"/>
            <a:ext cx="6223853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Past performance is not indicative of future results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Technology advancement for robotics is real and will lead to a fundamentally different future for robotics.  How and when is the question. </a:t>
            </a:r>
          </a:p>
        </p:txBody>
      </p:sp>
      <p:grpSp>
        <p:nvGrpSpPr>
          <p:cNvPr id="15" name="Google Shape;1001;p18">
            <a:extLst>
              <a:ext uri="{FF2B5EF4-FFF2-40B4-BE49-F238E27FC236}">
                <a16:creationId xmlns:a16="http://schemas.microsoft.com/office/drawing/2014/main" id="{550CBBDD-B793-95A8-198B-8EA306F88605}"/>
              </a:ext>
            </a:extLst>
          </p:cNvPr>
          <p:cNvGrpSpPr/>
          <p:nvPr/>
        </p:nvGrpSpPr>
        <p:grpSpPr>
          <a:xfrm>
            <a:off x="620003" y="3787307"/>
            <a:ext cx="161625" cy="160652"/>
            <a:chOff x="460600" y="2634750"/>
            <a:chExt cx="668700" cy="664950"/>
          </a:xfrm>
        </p:grpSpPr>
        <p:sp>
          <p:nvSpPr>
            <p:cNvPr id="17" name="Google Shape;1002;p18">
              <a:extLst>
                <a:ext uri="{FF2B5EF4-FFF2-40B4-BE49-F238E27FC236}">
                  <a16:creationId xmlns:a16="http://schemas.microsoft.com/office/drawing/2014/main" id="{A7279A9F-F4FB-83D0-6C95-EA4504EDCC36}"/>
                </a:ext>
              </a:extLst>
            </p:cNvPr>
            <p:cNvSpPr/>
            <p:nvPr/>
          </p:nvSpPr>
          <p:spPr>
            <a:xfrm>
              <a:off x="906400" y="263475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003;p18">
              <a:extLst>
                <a:ext uri="{FF2B5EF4-FFF2-40B4-BE49-F238E27FC236}">
                  <a16:creationId xmlns:a16="http://schemas.microsoft.com/office/drawing/2014/main" id="{F82D08A5-C6DA-72BB-BFC3-5E65B4E702D9}"/>
                </a:ext>
              </a:extLst>
            </p:cNvPr>
            <p:cNvSpPr/>
            <p:nvPr/>
          </p:nvSpPr>
          <p:spPr>
            <a:xfrm>
              <a:off x="683500" y="285390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004;p18">
              <a:extLst>
                <a:ext uri="{FF2B5EF4-FFF2-40B4-BE49-F238E27FC236}">
                  <a16:creationId xmlns:a16="http://schemas.microsoft.com/office/drawing/2014/main" id="{FA9DD6EF-3AE2-C1C4-5ADA-1CCE527CBB95}"/>
                </a:ext>
              </a:extLst>
            </p:cNvPr>
            <p:cNvSpPr/>
            <p:nvPr/>
          </p:nvSpPr>
          <p:spPr>
            <a:xfrm>
              <a:off x="460600" y="3076800"/>
              <a:ext cx="222900" cy="222900"/>
            </a:xfrm>
            <a:prstGeom prst="rect">
              <a:avLst/>
            </a:prstGeom>
            <a:solidFill>
              <a:srgbClr val="ED7B57"/>
            </a:solidFill>
            <a:ln>
              <a:noFill/>
            </a:ln>
          </p:spPr>
          <p:txBody>
            <a:bodyPr spcFirstLastPara="1" wrap="square" lIns="22100" tIns="22100" rIns="22100" bIns="22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8"/>
                <a:buFont typeface="Arial"/>
                <a:buNone/>
              </a:pPr>
              <a:endParaRPr sz="3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04C4F84-870C-C860-F26F-538499DA5908}"/>
              </a:ext>
            </a:extLst>
          </p:cNvPr>
          <p:cNvSpPr/>
          <p:nvPr/>
        </p:nvSpPr>
        <p:spPr>
          <a:xfrm>
            <a:off x="724430" y="1011408"/>
            <a:ext cx="6318325" cy="62331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Tale of Two Cities | Project Gutenberg">
            <a:extLst>
              <a:ext uri="{FF2B5EF4-FFF2-40B4-BE49-F238E27FC236}">
                <a16:creationId xmlns:a16="http://schemas.microsoft.com/office/drawing/2014/main" id="{8313BE4F-0F8A-8F87-2395-0E2F2CD21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1108" y="1365255"/>
            <a:ext cx="1717802" cy="264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6954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32687&quot;&gt;&lt;version val=&quot;38794&quot;/&gt;&lt;CPresentation id=&quot;1&quot;&gt;&lt;m_precDefaultOrdinal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7&quot;&gt;&lt;elem m_fUsage=&quot;3.13720892882703372706E+00&quot;&gt;&lt;m_msothmcolidx val=&quot;0&quot;/&gt;&lt;m_rgb r=&quot;22&quot; g=&quot;51&quot; b=&quot;63&quot;/&gt;&lt;/elem&gt;&lt;elem m_fUsage=&quot;2.14350245659352411920E+00&quot;&gt;&lt;m_msothmcolidx val=&quot;0&quot;/&gt;&lt;m_rgb r=&quot;BC&quot; g=&quot;E1&quot; b=&quot;F1&quot;/&gt;&lt;/elem&gt;&lt;elem m_fUsage=&quot;1.20265049047241912028E+00&quot;&gt;&lt;m_msothmcolidx val=&quot;0&quot;/&gt;&lt;m_rgb r=&quot;32&quot; g=&quot;6C&quot; b=&quot;B9&quot;/&gt;&lt;/elem&gt;&lt;elem m_fUsage=&quot;1.08056900384417198246E+00&quot;&gt;&lt;m_msothmcolidx val=&quot;0&quot;/&gt;&lt;m_rgb r=&quot;ED&quot; g=&quot;7B&quot; b=&quot;57&quot;/&gt;&lt;/elem&gt;&lt;elem m_fUsage=&quot;9.04300596090000019522E-01&quot;&gt;&lt;m_msothmcolidx val=&quot;0&quot;/&gt;&lt;m_rgb r=&quot;3A&quot; g=&quot;49&quot; b=&quot;50&quot;/&gt;&lt;/elem&gt;&lt;elem m_fUsage=&quot;5.31441000000000052239E-01&quot;&gt;&lt;m_msothmcolidx val=&quot;0&quot;/&gt;&lt;m_rgb r=&quot;7C&quot; g=&quot;9E&quot; b=&quot;8B&quot;/&gt;&lt;/elem&gt;&lt;elem m_fUsage=&quot;2.82429536481000109660E-01&quot;&gt;&lt;m_msothmcolidx val=&quot;0&quot;/&gt;&lt;m_rgb r=&quot;58&quot; g=&quot;6D&quot; b=&quot;77&quot;/&gt;&lt;/elem&gt;&lt;/m_vecMRU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hjXcjUSvoKFH2KifDTr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w8VjJS2lq_tDV6TqmjQM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7MdfbWOPIkhjGXpngA61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rBE3Ty19Pto2gTSnsotP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dpnVrsuZjtEgQU2udBUh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zyJKlXuaHNqzvcEHvqso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zDncox4eUdw96nxiJQNj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ojl3mVrP7IF0HuvPfXvw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wl_NpJkurpg0K_N9QF5D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mojCoWHatQqU4YfOYedp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VVIJaXJq7AjXQJDFhunU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G04x0GS4HsLokEGutagx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pJlEJfMRdQCeZ0h0gCM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TSwX77JZL7HPUYilvL6I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drvJ5MgTOhU5UT4hqZFA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OMbOXh_SA8Z3T7tLd0JD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cHgQFB2JLBbknWpMD1U5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FxZZOnvDWkIvetm0w_YY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MSwXgkdi03Zbnl2QNo3f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6vZB_oPzVR3S8_ya4JU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9lPfA_A_kt3AiZhlwOWn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gpGH1BzdSwSKot54OB1F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Widjj7OC4d6_MRS_6cm.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WST8XhVl0mzVDLyNA7Q3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ZED4hhvl2gdaX8Kdu9AW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b12.VX7WMbhNhAkO6TOy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ri4F7h2lV9pNXPAnzuef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6Leu.fYwYweYvQY.FMwA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fcC8eKX8kQ_NxDZ_QyR7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dshArLouuieXm_KIJ7p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YvVyXN6LxA8OJeDsd1T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rhS3YodxBNOTjBRxCxd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rbh3NRi2yDIeoVopfNgD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Zku7T5p57RvV2M7eCWQf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GFWWx49lKYu9HBiKRfNK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w7T5yFLuCdZ1HtUhTadd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OOpmAM2bpPtFGSqqYWJf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PSphzBuvEZqN1eYM3tHK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JmBDlustJU4rLLZVIhWR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ojbKRrlx9Jk4uNok4HOw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df39KGvxJ66W5rbFBdR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U8dJzIj.BFSqOdeSX8_J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6ewDmxzeESR.1hYhpWtK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j_uZtFIXpByCZS7hwaKK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5IyjFvwxC8.9Sh0qzaUd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O8buuaVHcA6VaY1pFOJ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3ylMQYkc_79meBvRevFX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xknVzI2nDY1ZU__NVcJt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G8LR.Vxfvzsbpo_tfmya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15YxM_4iLzA8MkvxwgmK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HNwSiKLEwZsz0xipN3Z8Q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pImBAcJwzFXAsij.iMAY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Yo.1HcAFuBbtEw5wAGHg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_1qn7J4oVrYUZAJZJ4hR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mkzp2ss8nivlYa0xCphHg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ySj1nR1.JaQi.6ZWaVzL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8XDWj60zSbgV_Xl9zWNYQ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7C9Yvfs15ype3xlc3jLVQ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S3fKpXDIZu3s3EXICN_F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6Ag4OoUttCUAKCo4Y4jR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YZYH5V8U.8aOUZ3z3fOv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isD9IjutO5_KQl8NZgAwQ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L4eyfhkEzgdgnnxHU0tg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LTQaJVR.WCX3hgqepmcY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yVMPy7bMKzA8ET22FjT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sHZyUGljXn1SKw6SVD44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8L8kl2nPz64HIdp3U05p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uURrC7s7bgfNIhC3oyVe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WyeXbKqd4m0noMuc3VQ.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GXn.ehW7sz6MVrd_.vyhw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BTRO8TXx_8P_oqu17keQ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5LfKIyTLECNOIvqGanJqQ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hqGhRJtrMpNx.2ijqSbQ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6E85d8_FiXvYCYogFaoS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255WzmTJE03k8IVmC3e2A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k4qLOQW_PmXafqiAPZGA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iw1LPkSH0Rus99A9575GQ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N9gu5TVskiB6F_Mzv8fa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aUO_fhM8FJ58vsLEV32Gw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nQB_hiegYC4dwCQeRk6D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pSM.OS7_RjV.gbocb53OQ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R29muyI4BGRtIxn098u4A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wNS5TAIbB1LCru_AY8M8g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8PPVzuGyyArjj6niAmku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Cw5RKu8KE6RklQhHAlL2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b9vHDIQX2XUUjchpPS3Og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Yo0yDJ5BXZqeynumQedg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89AqqBb4uoeoGwyP5pG9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5oQXdWBcWjmwG3ciGV0g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7o3GbaVigckja6a9Bpio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5degwv7OvurKF_y56CX.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i6EEpgKutmkzYkZRmh4m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m7EbFzeWgFaP8qnzTsi_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CV287CXeK2EKtrxpV4VI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WkLW9VLRPdFju5uQQCMq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yjTyXHUfLDpXIhPYKV.O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oUXxlv8a1GEiHo8zT3UK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RhZ2_0u8obyXloV8Mf8S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ak9CGmGaiprbVBY_KiYG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kqiMVOQvjrn.kRbuVEwcg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3BUCIG5pGo8xBXwlJrWg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lkilcuEsc90tQXJN9fv6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83v.u_GQUOW2JLQq4Nz0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AOWolX.1UUFiRwD_9c_yw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SicZQY5FF..1mNSa4XDt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rKvz.PaAO5kJs4eEBMXo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Tvd5DBgMbPsx3O2ZJuVA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hbk5N312AkdF9HTEw9yZ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VO.Z_5zcVdok8Vn6XJJ6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hpMRqLpkUy5hLR1rVTVWQ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dyvbRLU0qkFl_OrdWrEf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RTkQd94iR3JVJpxxxWPS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p_pVzA4QSPUtzitFTIKQ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AJ4Igz08hjN7RWT9Kk2u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b2Hwdg_TieAWnLPaIcRnQ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8bYXCFhXpAmxlELVHU61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ix6XVv9pGissp4sBYBZig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X7HTia7v5nFrX5YkACfu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4LKRHBvvyP0Deomwn9wfg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QWbWDw1cx_GBtUzwzVEwg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fE1S8peoOaNwzVNcWgbH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bpHtG4918yhWsMG3zNcs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xUyU4ozKgglXGE.B8CvFw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IeNgIX03TKlM9yVVCVzQ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WnDNa2tKZxCpZ6x6herEw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dqORXWQEdLwDOGUVKzSQ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5kmeetlxntli7WvrWRALA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E1yxBvHMX8xjS4WoCvf4A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C4DRlXg_UVIrnBiOL49LQ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V_Q1A9m3C97X06C2OkaNg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CCv.07Tf.xc__pqNUYzFw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0BTt3nWSEr3QQIfEOtzpg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p57TK9bYi7liurOGBrdA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T1ChAOE4YUPo.tMGobZLA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Ef7BvCrXWJEa0wPUr_SJ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FVGh7EE7LQwvNwUiaW3g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wDRGR_brcKjkJvFWLGd9w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MDv6Rl4rki0.Ws.VDD6ug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.hvhvAMHyc8RyICLp2z4A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WAcaiXBL2fqig88O5QK2g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._fBRe7dqGOis6r10WNiA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utmeSfeqUvKJ2XuvGWvZA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XbhvV9IbUfHpmHSVNJuiQ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MQh01j5n9YHMu_J1.mlXA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kNHXSNzTbDozdIFEnlw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XG7oYL4VmpVARlGkX4ci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I4v_WhN1b_AM31ntB4Qeg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g9nv6r0JlJTgdTuLybqcg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B_xy0xMGzcG3CPFlm4FZA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lOMkGs1Zh167_0tujj7Q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wZjnxCiD6m1reW8_qDgJw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N2Nm_tsMWS1udk4eW.FU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blWYIJ0G.__BINjXSo3Ow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iWPi1qRVKs.zmDAZ1_G4Q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TMyilx3WqZu0OyWYqSwu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Bx.omdFqeGtzlurgHPOrA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Wq8Sx8fIM7BIfhnj6uNeg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0mtdZcVkIY2FCL_Q2V13A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s4kFP6.MdgLUZGC4FqFKw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UmnwIp8uWOZM8MGUSF4hw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9i.OY9QPF0qRgD4vgfF3g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3CZoXB6.60xUbb25l3WRQ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Pvfy7i5_hv8Sez4RYORhQ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rFeF1NnQXxfXZL2.iXEgQ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Hq3eImiJ9fvwwa9AvsmDw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g5LyTLL1GXYJvKbew_peg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dnzzk0YwD6ptrtkYhhutA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mK.5o.BkWTlvoBknH_0Ow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tBWqOHwVW_hLjNxsSCOUw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Mb7nTnJ6FbLfZqXt7ade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8768EBA-D7D7-4AB5-BD53-7D0E2D9317E0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4fd2be34-0e6a-41dc-aff4-f7c6eb6ead6c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12511</TotalTime>
  <Words>2111</Words>
  <Application>Microsoft Macintosh PowerPoint</Application>
  <PresentationFormat>On-screen Show (16:9)</PresentationFormat>
  <Paragraphs>629</Paragraphs>
  <Slides>16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Newsreader Medium</vt:lpstr>
      <vt:lpstr>Helvetica Neue</vt:lpstr>
      <vt:lpstr>Newsreader</vt:lpstr>
      <vt:lpstr>Newsreader SemiBold</vt:lpstr>
      <vt:lpstr>Simple Light</vt:lpstr>
      <vt:lpstr>thinkcell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Betsy Mulé</dc:creator>
  <cp:lastModifiedBy>Emma Carey</cp:lastModifiedBy>
  <cp:revision>63</cp:revision>
  <dcterms:modified xsi:type="dcterms:W3CDTF">2026-10-23T14:00:52Z</dcterms:modified>
</cp:coreProperties>
</file>